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4"/>
    <p:sldMasterId id="2147483728" r:id="rId5"/>
  </p:sldMasterIdLst>
  <p:notesMasterIdLst>
    <p:notesMasterId r:id="rId52"/>
  </p:notesMasterIdLst>
  <p:sldIdLst>
    <p:sldId id="375" r:id="rId6"/>
    <p:sldId id="597" r:id="rId7"/>
    <p:sldId id="602" r:id="rId8"/>
    <p:sldId id="541" r:id="rId9"/>
    <p:sldId id="512" r:id="rId10"/>
    <p:sldId id="598" r:id="rId11"/>
    <p:sldId id="458" r:id="rId12"/>
    <p:sldId id="599" r:id="rId13"/>
    <p:sldId id="460" r:id="rId14"/>
    <p:sldId id="503" r:id="rId15"/>
    <p:sldId id="502" r:id="rId16"/>
    <p:sldId id="505" r:id="rId17"/>
    <p:sldId id="543" r:id="rId18"/>
    <p:sldId id="603" r:id="rId19"/>
    <p:sldId id="557" r:id="rId20"/>
    <p:sldId id="558" r:id="rId21"/>
    <p:sldId id="559" r:id="rId22"/>
    <p:sldId id="560" r:id="rId23"/>
    <p:sldId id="561" r:id="rId24"/>
    <p:sldId id="562" r:id="rId25"/>
    <p:sldId id="515" r:id="rId26"/>
    <p:sldId id="563" r:id="rId27"/>
    <p:sldId id="517" r:id="rId28"/>
    <p:sldId id="564" r:id="rId29"/>
    <p:sldId id="565" r:id="rId30"/>
    <p:sldId id="566" r:id="rId31"/>
    <p:sldId id="519" r:id="rId32"/>
    <p:sldId id="552" r:id="rId33"/>
    <p:sldId id="567" r:id="rId34"/>
    <p:sldId id="568" r:id="rId35"/>
    <p:sldId id="569" r:id="rId36"/>
    <p:sldId id="570" r:id="rId37"/>
    <p:sldId id="571" r:id="rId38"/>
    <p:sldId id="604" r:id="rId39"/>
    <p:sldId id="496" r:id="rId40"/>
    <p:sldId id="497" r:id="rId41"/>
    <p:sldId id="498" r:id="rId42"/>
    <p:sldId id="499" r:id="rId43"/>
    <p:sldId id="501" r:id="rId44"/>
    <p:sldId id="601" r:id="rId45"/>
    <p:sldId id="507" r:id="rId46"/>
    <p:sldId id="508" r:id="rId47"/>
    <p:sldId id="509" r:id="rId48"/>
    <p:sldId id="510" r:id="rId49"/>
    <p:sldId id="511" r:id="rId50"/>
    <p:sldId id="419"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4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1D48"/>
    <a:srgbClr val="FFD000"/>
    <a:srgbClr val="6600CC"/>
    <a:srgbClr val="9933FF"/>
    <a:srgbClr val="D8BDFF"/>
    <a:srgbClr val="00FFFF"/>
    <a:srgbClr val="3877EE"/>
    <a:srgbClr val="092D70"/>
    <a:srgbClr val="008000"/>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52" autoAdjust="0"/>
    <p:restoredTop sz="95256" autoAdjust="0"/>
  </p:normalViewPr>
  <p:slideViewPr>
    <p:cSldViewPr snapToGrid="0" snapToObjects="1" showGuides="1">
      <p:cViewPr varScale="1">
        <p:scale>
          <a:sx n="75" d="100"/>
          <a:sy n="75" d="100"/>
        </p:scale>
        <p:origin x="62" y="302"/>
      </p:cViewPr>
      <p:guideLst>
        <p:guide orient="horz" pos="2160"/>
        <p:guide pos="3840"/>
        <p:guide orient="horz" pos="482"/>
      </p:guideLst>
    </p:cSldViewPr>
  </p:slideViewPr>
  <p:outlineViewPr>
    <p:cViewPr>
      <p:scale>
        <a:sx n="33" d="100"/>
        <a:sy n="33" d="100"/>
      </p:scale>
      <p:origin x="0" y="-4128"/>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B5CFC2-FF95-BB42-B600-F8C023CFEAC4}" type="datetimeFigureOut">
              <a:rPr lang="en-US" smtClean="0"/>
              <a:t>4/1/2022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96A85-7B12-D143-8C60-4EC8075DB191}" type="slidenum">
              <a:rPr lang="en-US" smtClean="0"/>
              <a:t>‹#›</a:t>
            </a:fld>
            <a:endParaRPr lang="en-US"/>
          </a:p>
        </p:txBody>
      </p:sp>
    </p:spTree>
    <p:extLst>
      <p:ext uri="{BB962C8B-B14F-4D97-AF65-F5344CB8AC3E}">
        <p14:creationId xmlns:p14="http://schemas.microsoft.com/office/powerpoint/2010/main" val="1467498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F96A85-7B12-D143-8C60-4EC8075DB191}" type="slidenum">
              <a:rPr lang="en-US" smtClean="0"/>
              <a:t>1</a:t>
            </a:fld>
            <a:endParaRPr lang="en-US"/>
          </a:p>
        </p:txBody>
      </p:sp>
    </p:spTree>
    <p:extLst>
      <p:ext uri="{BB962C8B-B14F-4D97-AF65-F5344CB8AC3E}">
        <p14:creationId xmlns:p14="http://schemas.microsoft.com/office/powerpoint/2010/main" val="2641318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7F669718-0AED-2D41-851A-A74A4A052210}" type="slidenum">
              <a:rPr lang="en-GB" smtClean="0"/>
              <a:t>22</a:t>
            </a:fld>
            <a:endParaRPr lang="en-GB"/>
          </a:p>
        </p:txBody>
      </p:sp>
    </p:spTree>
    <p:extLst>
      <p:ext uri="{BB962C8B-B14F-4D97-AF65-F5344CB8AC3E}">
        <p14:creationId xmlns:p14="http://schemas.microsoft.com/office/powerpoint/2010/main" val="4156982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7F669718-0AED-2D41-851A-A74A4A052210}" type="slidenum">
              <a:rPr lang="en-GB" smtClean="0"/>
              <a:t>23</a:t>
            </a:fld>
            <a:endParaRPr lang="en-GB"/>
          </a:p>
        </p:txBody>
      </p:sp>
    </p:spTree>
    <p:extLst>
      <p:ext uri="{BB962C8B-B14F-4D97-AF65-F5344CB8AC3E}">
        <p14:creationId xmlns:p14="http://schemas.microsoft.com/office/powerpoint/2010/main" val="2462827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endParaRPr lang="en-GB"/>
          </a:p>
        </p:txBody>
      </p:sp>
      <p:sp>
        <p:nvSpPr>
          <p:cNvPr id="5" name="Slide Number Placeholder 4"/>
          <p:cNvSpPr>
            <a:spLocks noGrp="1"/>
          </p:cNvSpPr>
          <p:nvPr>
            <p:ph type="sldNum" sz="quarter" idx="11"/>
          </p:nvPr>
        </p:nvSpPr>
        <p:spPr/>
        <p:txBody>
          <a:bodyPr/>
          <a:lstStyle/>
          <a:p>
            <a:fld id="{7F669718-0AED-2D41-851A-A74A4A052210}" type="slidenum">
              <a:rPr lang="en-GB" smtClean="0"/>
              <a:t>28</a:t>
            </a:fld>
            <a:endParaRPr lang="en-GB"/>
          </a:p>
        </p:txBody>
      </p:sp>
    </p:spTree>
    <p:extLst>
      <p:ext uri="{BB962C8B-B14F-4D97-AF65-F5344CB8AC3E}">
        <p14:creationId xmlns:p14="http://schemas.microsoft.com/office/powerpoint/2010/main" val="184959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CE166D1-DED8-43D6-B6E9-299B4C8E7FA1}"/>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6E2C0E02-4016-4C36-A85F-1413BAA008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SzPct val="120000"/>
              <a:buFont typeface="Wingdings" panose="05000000000000000000" pitchFamily="2" charset="2"/>
              <a:buNone/>
            </a:pPr>
            <a:r>
              <a:rPr lang="en-US" altLang="en-US" sz="1400" b="1">
                <a:solidFill>
                  <a:srgbClr val="003300"/>
                </a:solidFill>
                <a:latin typeface="Georgia" panose="02040502050405020303" pitchFamily="18" charset="0"/>
              </a:rPr>
              <a:t>Listening is not my problem!</a:t>
            </a:r>
          </a:p>
          <a:p>
            <a:pPr>
              <a:buSzPct val="120000"/>
              <a:buFont typeface="Wingdings" panose="05000000000000000000" pitchFamily="2" charset="2"/>
              <a:buNone/>
            </a:pPr>
            <a:r>
              <a:rPr lang="en-US" altLang="en-US" sz="1400" b="1">
                <a:solidFill>
                  <a:srgbClr val="003300"/>
                </a:solidFill>
                <a:latin typeface="Georgia" panose="02040502050405020303" pitchFamily="18" charset="0"/>
              </a:rPr>
              <a:t>Listening and hearing are the same</a:t>
            </a:r>
          </a:p>
          <a:p>
            <a:pPr>
              <a:buSzPct val="120000"/>
              <a:buFont typeface="Wingdings" panose="05000000000000000000" pitchFamily="2" charset="2"/>
              <a:buNone/>
            </a:pPr>
            <a:r>
              <a:rPr lang="en-US" altLang="en-US" sz="1400" b="1">
                <a:solidFill>
                  <a:srgbClr val="003300"/>
                </a:solidFill>
                <a:latin typeface="Georgia" panose="02040502050405020303" pitchFamily="18" charset="0"/>
              </a:rPr>
              <a:t>Good readers are good listeners</a:t>
            </a:r>
          </a:p>
          <a:p>
            <a:pPr>
              <a:buSzPct val="120000"/>
              <a:buFont typeface="Wingdings" panose="05000000000000000000" pitchFamily="2" charset="2"/>
              <a:buNone/>
            </a:pPr>
            <a:r>
              <a:rPr lang="en-US" altLang="en-US" sz="1400" b="1">
                <a:solidFill>
                  <a:srgbClr val="003300"/>
                </a:solidFill>
                <a:latin typeface="Georgia" panose="02040502050405020303" pitchFamily="18" charset="0"/>
              </a:rPr>
              <a:t>Smarter people are better listeners</a:t>
            </a:r>
          </a:p>
          <a:p>
            <a:pPr>
              <a:buSzPct val="120000"/>
              <a:buFont typeface="Wingdings" panose="05000000000000000000" pitchFamily="2" charset="2"/>
              <a:buNone/>
            </a:pPr>
            <a:r>
              <a:rPr lang="en-US" altLang="en-US" sz="1400" b="1">
                <a:solidFill>
                  <a:srgbClr val="003300"/>
                </a:solidFill>
                <a:latin typeface="Georgia" panose="02040502050405020303" pitchFamily="18" charset="0"/>
              </a:rPr>
              <a:t>Listening improves with age</a:t>
            </a:r>
          </a:p>
          <a:p>
            <a:pPr>
              <a:buFont typeface="Wingdings" panose="05000000000000000000" pitchFamily="2" charset="2"/>
              <a:buNone/>
            </a:pPr>
            <a:r>
              <a:rPr lang="en-US" altLang="en-US" sz="1000" b="1" i="1">
                <a:latin typeface="Georgia" panose="02040502050405020303" pitchFamily="18" charset="0"/>
              </a:rPr>
              <a:t>Learning not to listen</a:t>
            </a:r>
          </a:p>
          <a:p>
            <a:pPr>
              <a:buFont typeface="Wingdings" panose="05000000000000000000" pitchFamily="2" charset="2"/>
              <a:buNone/>
            </a:pPr>
            <a:r>
              <a:rPr lang="en-US" altLang="en-US" sz="1000" b="1" i="1">
                <a:latin typeface="Georgia" panose="02040502050405020303" pitchFamily="18" charset="0"/>
              </a:rPr>
              <a:t>Thinking about what we are going to say rather than listening to a speaker</a:t>
            </a:r>
          </a:p>
          <a:p>
            <a:pPr>
              <a:buFont typeface="Wingdings" panose="05000000000000000000" pitchFamily="2" charset="2"/>
              <a:buNone/>
            </a:pPr>
            <a:r>
              <a:rPr lang="en-US" altLang="en-US" sz="1000" b="1" i="1">
                <a:latin typeface="Georgia" panose="02040502050405020303" pitchFamily="18" charset="0"/>
              </a:rPr>
              <a:t>Talking when we should be listening</a:t>
            </a:r>
            <a:r>
              <a:rPr lang="en-US" altLang="en-US" sz="1000" i="1">
                <a:latin typeface="Georgia" panose="02040502050405020303" pitchFamily="18" charset="0"/>
              </a:rPr>
              <a:t> </a:t>
            </a:r>
          </a:p>
          <a:p>
            <a:pPr>
              <a:buFont typeface="Wingdings" panose="05000000000000000000" pitchFamily="2" charset="2"/>
              <a:buNone/>
            </a:pPr>
            <a:r>
              <a:rPr lang="en-US" altLang="en-US" sz="1000" i="1">
                <a:latin typeface="Georgia" panose="02040502050405020303" pitchFamily="18" charset="0"/>
              </a:rPr>
              <a:t> </a:t>
            </a:r>
            <a:r>
              <a:rPr lang="en-US" altLang="en-US" sz="1000" b="1" i="1">
                <a:latin typeface="Georgia" panose="02040502050405020303" pitchFamily="18" charset="0"/>
              </a:rPr>
              <a:t>Hearing what we expect to hear rather than what is actually said</a:t>
            </a:r>
          </a:p>
          <a:p>
            <a:pPr>
              <a:buFont typeface="Wingdings" panose="05000000000000000000" pitchFamily="2" charset="2"/>
              <a:buNone/>
            </a:pPr>
            <a:r>
              <a:rPr lang="en-US" altLang="en-US" sz="1000" b="1" i="1">
                <a:latin typeface="Georgia" panose="02040502050405020303" pitchFamily="18" charset="0"/>
              </a:rPr>
              <a:t>Not paying attention</a:t>
            </a:r>
          </a:p>
          <a:p>
            <a:pPr>
              <a:buFont typeface="Wingdings" panose="05000000000000000000" pitchFamily="2" charset="2"/>
              <a:buNone/>
            </a:pPr>
            <a:r>
              <a:rPr lang="en-US" altLang="en-US" sz="1000" b="1" i="1">
                <a:latin typeface="Georgia" panose="02040502050405020303" pitchFamily="18" charset="0"/>
              </a:rPr>
              <a:t>             ( preoccupation, prejudice, self-centeredness, stero-type)</a:t>
            </a:r>
          </a:p>
          <a:p>
            <a:pPr>
              <a:buSzPct val="120000"/>
              <a:buFont typeface="Wingdings" panose="05000000000000000000" pitchFamily="2" charset="2"/>
              <a:buNone/>
            </a:pPr>
            <a:r>
              <a:rPr lang="en-US" altLang="en-US" sz="1400" b="1">
                <a:solidFill>
                  <a:srgbClr val="003300"/>
                </a:solidFill>
                <a:latin typeface="Georgia" panose="02040502050405020303" pitchFamily="18" charset="0"/>
              </a:rPr>
              <a:t>Listening skills are difficult to learn</a:t>
            </a:r>
            <a:r>
              <a:rPr lang="en-US" altLang="en-US" sz="1400">
                <a:solidFill>
                  <a:srgbClr val="003300"/>
                </a:solidFill>
                <a:latin typeface="Georgia" panose="02040502050405020303" pitchFamily="18" charset="0"/>
              </a:rPr>
              <a:t> </a:t>
            </a:r>
            <a:endParaRPr lang="en-US" altLang="en-US" sz="1400" b="1">
              <a:solidFill>
                <a:srgbClr val="003300"/>
              </a:solidFill>
              <a:latin typeface="Georgia" panose="02040502050405020303" pitchFamily="18" charset="0"/>
            </a:endParaRPr>
          </a:p>
          <a:p>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A2A0CB46-1E1E-4381-BB61-7CAEBCF551DF}" type="slidenum">
              <a:rPr lang="en-GB" smtClean="0"/>
              <a:t>46</a:t>
            </a:fld>
            <a:endParaRPr lang="en-GB"/>
          </a:p>
        </p:txBody>
      </p:sp>
    </p:spTree>
    <p:extLst>
      <p:ext uri="{BB962C8B-B14F-4D97-AF65-F5344CB8AC3E}">
        <p14:creationId xmlns:p14="http://schemas.microsoft.com/office/powerpoint/2010/main" val="416202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a:prstGeom prst="rect">
            <a:avLst/>
          </a:prstGeo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72834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4308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45544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87656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626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2695887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99635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4391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6980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3392347"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24253" y="1825625"/>
            <a:ext cx="3401030"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a:extLst>
              <a:ext uri="{FF2B5EF4-FFF2-40B4-BE49-F238E27FC236}">
                <a16:creationId xmlns:a16="http://schemas.microsoft.com/office/drawing/2014/main" id="{D631A929-8B72-4F97-8F6A-D1A95D42551B}"/>
              </a:ext>
            </a:extLst>
          </p:cNvPr>
          <p:cNvSpPr>
            <a:spLocks noGrp="1"/>
          </p:cNvSpPr>
          <p:nvPr>
            <p:ph sz="half" idx="10"/>
          </p:nvPr>
        </p:nvSpPr>
        <p:spPr>
          <a:xfrm>
            <a:off x="8218989" y="1825625"/>
            <a:ext cx="3456975" cy="4351338"/>
          </a:xfrm>
        </p:spPr>
        <p:txBody>
          <a:bodyPr/>
          <a:lstStyle>
            <a:lvl1pPr>
              <a:defRPr>
                <a:solidFill>
                  <a:srgbClr val="071D49"/>
                </a:solidFill>
              </a:defRPr>
            </a:lvl1pPr>
            <a:lvl2pPr>
              <a:defRPr>
                <a:solidFill>
                  <a:srgbClr val="071D49"/>
                </a:solidFill>
              </a:defRPr>
            </a:lvl2pPr>
            <a:lvl3pPr>
              <a:defRPr>
                <a:solidFill>
                  <a:srgbClr val="071D49"/>
                </a:solidFill>
              </a:defRPr>
            </a:lvl3pPr>
            <a:lvl4pPr>
              <a:defRPr>
                <a:solidFill>
                  <a:srgbClr val="071D49"/>
                </a:solidFill>
              </a:defRPr>
            </a:lvl4pPr>
            <a:lvl5pPr>
              <a:defRPr>
                <a:solidFill>
                  <a:srgbClr val="071D4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7568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6"/>
            <a:ext cx="8982559" cy="132556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90227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777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Chart Placeholder 10">
            <a:extLst>
              <a:ext uri="{FF2B5EF4-FFF2-40B4-BE49-F238E27FC236}">
                <a16:creationId xmlns:a16="http://schemas.microsoft.com/office/drawing/2014/main" id="{0D11AFD2-379A-E343-808C-1E829097DF4D}"/>
              </a:ext>
            </a:extLst>
          </p:cNvPr>
          <p:cNvSpPr>
            <a:spLocks noGrp="1"/>
          </p:cNvSpPr>
          <p:nvPr>
            <p:ph type="chart" sz="quarter" idx="10"/>
          </p:nvPr>
        </p:nvSpPr>
        <p:spPr>
          <a:xfrm>
            <a:off x="5186363" y="982663"/>
            <a:ext cx="6081009" cy="4895850"/>
          </a:xfrm>
        </p:spPr>
        <p:txBody>
          <a:bodyPr/>
          <a:lstStyle/>
          <a:p>
            <a:endParaRPr lang="en-US"/>
          </a:p>
        </p:txBody>
      </p:sp>
    </p:spTree>
    <p:extLst>
      <p:ext uri="{BB962C8B-B14F-4D97-AF65-F5344CB8AC3E}">
        <p14:creationId xmlns:p14="http://schemas.microsoft.com/office/powerpoint/2010/main" val="2729726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071D4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661161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9788" y="1122363"/>
            <a:ext cx="9828212" cy="2387600"/>
          </a:xfrm>
        </p:spPr>
        <p:txBody>
          <a:bodyPr anchor="b"/>
          <a:lstStyle>
            <a:lvl1pPr algn="l">
              <a:defRPr sz="6000"/>
            </a:lvl1pPr>
          </a:lstStyle>
          <a:p>
            <a:r>
              <a:rPr lang="en-US" dirty="0"/>
              <a:t>Click to edit Master title style</a:t>
            </a:r>
          </a:p>
        </p:txBody>
      </p:sp>
      <p:sp>
        <p:nvSpPr>
          <p:cNvPr id="3" name="Subtitle 2"/>
          <p:cNvSpPr>
            <a:spLocks noGrp="1"/>
          </p:cNvSpPr>
          <p:nvPr>
            <p:ph type="subTitle" idx="1"/>
          </p:nvPr>
        </p:nvSpPr>
        <p:spPr>
          <a:xfrm>
            <a:off x="839788" y="3602038"/>
            <a:ext cx="982821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0440697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image" Target="../media/image4.svg"/><Relationship Id="rId18" Type="http://schemas.openxmlformats.org/officeDocument/2006/relationships/image" Target="../media/image9.png"/><Relationship Id="rId26" Type="http://schemas.openxmlformats.org/officeDocument/2006/relationships/image" Target="../media/image17.png"/><Relationship Id="rId39" Type="http://schemas.openxmlformats.org/officeDocument/2006/relationships/image" Target="../media/image30.svg"/><Relationship Id="rId21" Type="http://schemas.openxmlformats.org/officeDocument/2006/relationships/image" Target="../media/image12.svg"/><Relationship Id="rId34" Type="http://schemas.openxmlformats.org/officeDocument/2006/relationships/image" Target="../media/image25.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image" Target="../media/image7.png"/><Relationship Id="rId20" Type="http://schemas.openxmlformats.org/officeDocument/2006/relationships/image" Target="../media/image11.png"/><Relationship Id="rId29" Type="http://schemas.openxmlformats.org/officeDocument/2006/relationships/image" Target="../media/image20.svg"/><Relationship Id="rId41" Type="http://schemas.openxmlformats.org/officeDocument/2006/relationships/image" Target="../media/image3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24" Type="http://schemas.openxmlformats.org/officeDocument/2006/relationships/image" Target="../media/image15.png"/><Relationship Id="rId32" Type="http://schemas.openxmlformats.org/officeDocument/2006/relationships/image" Target="../media/image23.png"/><Relationship Id="rId37" Type="http://schemas.openxmlformats.org/officeDocument/2006/relationships/image" Target="../media/image28.svg"/><Relationship Id="rId40" Type="http://schemas.openxmlformats.org/officeDocument/2006/relationships/image" Target="../media/image31.png"/><Relationship Id="rId5" Type="http://schemas.openxmlformats.org/officeDocument/2006/relationships/slideLayout" Target="../slideLayouts/slideLayout5.xml"/><Relationship Id="rId15" Type="http://schemas.openxmlformats.org/officeDocument/2006/relationships/image" Target="../media/image6.svg"/><Relationship Id="rId23" Type="http://schemas.openxmlformats.org/officeDocument/2006/relationships/image" Target="../media/image14.svg"/><Relationship Id="rId28" Type="http://schemas.openxmlformats.org/officeDocument/2006/relationships/image" Target="../media/image19.png"/><Relationship Id="rId36" Type="http://schemas.openxmlformats.org/officeDocument/2006/relationships/image" Target="../media/image27.png"/><Relationship Id="rId10" Type="http://schemas.openxmlformats.org/officeDocument/2006/relationships/image" Target="../media/image1.png"/><Relationship Id="rId19" Type="http://schemas.openxmlformats.org/officeDocument/2006/relationships/image" Target="../media/image10.svg"/><Relationship Id="rId31" Type="http://schemas.openxmlformats.org/officeDocument/2006/relationships/image" Target="../media/image22.sv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 Id="rId22" Type="http://schemas.openxmlformats.org/officeDocument/2006/relationships/image" Target="../media/image13.png"/><Relationship Id="rId27" Type="http://schemas.openxmlformats.org/officeDocument/2006/relationships/image" Target="../media/image18.svg"/><Relationship Id="rId30" Type="http://schemas.openxmlformats.org/officeDocument/2006/relationships/image" Target="../media/image21.png"/><Relationship Id="rId35" Type="http://schemas.openxmlformats.org/officeDocument/2006/relationships/image" Target="../media/image26.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image" Target="../media/image3.png"/><Relationship Id="rId17" Type="http://schemas.openxmlformats.org/officeDocument/2006/relationships/image" Target="../media/image8.svg"/><Relationship Id="rId25" Type="http://schemas.openxmlformats.org/officeDocument/2006/relationships/image" Target="../media/image16.svg"/><Relationship Id="rId33" Type="http://schemas.openxmlformats.org/officeDocument/2006/relationships/image" Target="../media/image24.svg"/><Relationship Id="rId38" Type="http://schemas.openxmlformats.org/officeDocument/2006/relationships/image" Target="../media/image29.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18467" y="18255"/>
            <a:ext cx="766408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0DAE7C0A-3C02-5F4B-BFB5-4D7C7993B29D}"/>
              </a:ext>
            </a:extLst>
          </p:cNvPr>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143347" y="116468"/>
            <a:ext cx="1389707" cy="916753"/>
          </a:xfrm>
          <a:prstGeom prst="rect">
            <a:avLst/>
          </a:prstGeom>
        </p:spPr>
      </p:pic>
      <p:grpSp>
        <p:nvGrpSpPr>
          <p:cNvPr id="10" name="Group 9">
            <a:extLst>
              <a:ext uri="{FF2B5EF4-FFF2-40B4-BE49-F238E27FC236}">
                <a16:creationId xmlns:a16="http://schemas.microsoft.com/office/drawing/2014/main" id="{549678E7-7AC1-4AA7-B0C9-F97A56B2DEDF}"/>
              </a:ext>
            </a:extLst>
          </p:cNvPr>
          <p:cNvGrpSpPr/>
          <p:nvPr userDrawn="1"/>
        </p:nvGrpSpPr>
        <p:grpSpPr>
          <a:xfrm>
            <a:off x="9474761" y="66469"/>
            <a:ext cx="2689786" cy="1277350"/>
            <a:chOff x="73158" y="268817"/>
            <a:chExt cx="11968599" cy="6611490"/>
          </a:xfrm>
        </p:grpSpPr>
        <p:pic>
          <p:nvPicPr>
            <p:cNvPr id="11" name="Picture 10" descr="Woman juggling">
              <a:extLst>
                <a:ext uri="{FF2B5EF4-FFF2-40B4-BE49-F238E27FC236}">
                  <a16:creationId xmlns:a16="http://schemas.microsoft.com/office/drawing/2014/main" id="{DFF9D849-31CC-42D9-BB5A-CCB77A492DEA}"/>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r="-1"/>
            <a:stretch/>
          </p:blipFill>
          <p:spPr>
            <a:xfrm>
              <a:off x="1724210" y="3608755"/>
              <a:ext cx="7906151" cy="3271552"/>
            </a:xfrm>
            <a:prstGeom prst="rect">
              <a:avLst/>
            </a:prstGeom>
            <a:noFill/>
          </p:spPr>
        </p:pic>
        <p:grpSp>
          <p:nvGrpSpPr>
            <p:cNvPr id="12" name="Group 11" descr="Dynamics and complexity">
              <a:extLst>
                <a:ext uri="{FF2B5EF4-FFF2-40B4-BE49-F238E27FC236}">
                  <a16:creationId xmlns:a16="http://schemas.microsoft.com/office/drawing/2014/main" id="{35CC4F61-D552-4699-98EB-0F6E868EF683}"/>
                </a:ext>
              </a:extLst>
            </p:cNvPr>
            <p:cNvGrpSpPr/>
            <p:nvPr/>
          </p:nvGrpSpPr>
          <p:grpSpPr>
            <a:xfrm>
              <a:off x="8641884" y="468160"/>
              <a:ext cx="1532754" cy="1432147"/>
              <a:chOff x="630247" y="3888951"/>
              <a:chExt cx="1471263" cy="1537678"/>
            </a:xfrm>
          </p:grpSpPr>
          <p:sp>
            <p:nvSpPr>
              <p:cNvPr id="51" name="Oval 50">
                <a:extLst>
                  <a:ext uri="{FF2B5EF4-FFF2-40B4-BE49-F238E27FC236}">
                    <a16:creationId xmlns:a16="http://schemas.microsoft.com/office/drawing/2014/main" id="{45D32F68-F28C-47CE-A7CF-ACB38D6CC353}"/>
                  </a:ext>
                </a:extLst>
              </p:cNvPr>
              <p:cNvSpPr/>
              <p:nvPr/>
            </p:nvSpPr>
            <p:spPr>
              <a:xfrm>
                <a:off x="630247" y="3888951"/>
                <a:ext cx="1471263" cy="1537678"/>
              </a:xfrm>
              <a:prstGeom prst="ellipse">
                <a:avLst/>
              </a:prstGeom>
              <a:solidFill>
                <a:srgbClr val="3877EE"/>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52" name="Graphic 51" descr="Network outline">
                <a:extLst>
                  <a:ext uri="{FF2B5EF4-FFF2-40B4-BE49-F238E27FC236}">
                    <a16:creationId xmlns:a16="http://schemas.microsoft.com/office/drawing/2014/main" id="{3E2CFD72-C30F-4322-9A94-684D17DB884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23450" y="4046355"/>
                <a:ext cx="1120644" cy="1120639"/>
              </a:xfrm>
              <a:prstGeom prst="rect">
                <a:avLst/>
              </a:prstGeom>
            </p:spPr>
          </p:pic>
        </p:grpSp>
        <p:grpSp>
          <p:nvGrpSpPr>
            <p:cNvPr id="13" name="Group 12" descr="Stakeholders">
              <a:extLst>
                <a:ext uri="{FF2B5EF4-FFF2-40B4-BE49-F238E27FC236}">
                  <a16:creationId xmlns:a16="http://schemas.microsoft.com/office/drawing/2014/main" id="{ED12A5BE-6D94-4351-811E-1F574EB9AB51}"/>
                </a:ext>
              </a:extLst>
            </p:cNvPr>
            <p:cNvGrpSpPr/>
            <p:nvPr/>
          </p:nvGrpSpPr>
          <p:grpSpPr>
            <a:xfrm>
              <a:off x="73158" y="2182131"/>
              <a:ext cx="1446315" cy="1387631"/>
              <a:chOff x="9995640" y="4781020"/>
              <a:chExt cx="1471263" cy="1537678"/>
            </a:xfrm>
          </p:grpSpPr>
          <p:sp>
            <p:nvSpPr>
              <p:cNvPr id="49" name="Oval 48">
                <a:extLst>
                  <a:ext uri="{FF2B5EF4-FFF2-40B4-BE49-F238E27FC236}">
                    <a16:creationId xmlns:a16="http://schemas.microsoft.com/office/drawing/2014/main" id="{EAE4B8AB-2CAF-4120-A869-6283A1C69226}"/>
                  </a:ext>
                </a:extLst>
              </p:cNvPr>
              <p:cNvSpPr/>
              <p:nvPr/>
            </p:nvSpPr>
            <p:spPr>
              <a:xfrm>
                <a:off x="9995640" y="4781020"/>
                <a:ext cx="1471263" cy="1537678"/>
              </a:xfrm>
              <a:prstGeom prst="ellipse">
                <a:avLst/>
              </a:prstGeom>
              <a:solidFill>
                <a:srgbClr val="FF99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0" name="Graphic 49" descr="Connections outline">
                <a:extLst>
                  <a:ext uri="{FF2B5EF4-FFF2-40B4-BE49-F238E27FC236}">
                    <a16:creationId xmlns:a16="http://schemas.microsoft.com/office/drawing/2014/main" id="{CFC573DA-3910-48F3-A01A-C7F599E3690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0146404" y="4966499"/>
                <a:ext cx="1139772" cy="1139770"/>
              </a:xfrm>
              <a:prstGeom prst="rect">
                <a:avLst/>
              </a:prstGeom>
            </p:spPr>
          </p:pic>
        </p:grpSp>
        <p:grpSp>
          <p:nvGrpSpPr>
            <p:cNvPr id="14" name="Group 13" descr="Leadership">
              <a:extLst>
                <a:ext uri="{FF2B5EF4-FFF2-40B4-BE49-F238E27FC236}">
                  <a16:creationId xmlns:a16="http://schemas.microsoft.com/office/drawing/2014/main" id="{A3DD050B-83FD-4784-BDC9-DB2B84ECD8BC}"/>
                </a:ext>
              </a:extLst>
            </p:cNvPr>
            <p:cNvGrpSpPr/>
            <p:nvPr/>
          </p:nvGrpSpPr>
          <p:grpSpPr>
            <a:xfrm>
              <a:off x="1646171" y="4358569"/>
              <a:ext cx="1449093" cy="1387007"/>
              <a:chOff x="26132" y="3136274"/>
              <a:chExt cx="1471263" cy="1537678"/>
            </a:xfrm>
            <a:solidFill>
              <a:srgbClr val="A6093C"/>
            </a:solidFill>
          </p:grpSpPr>
          <p:sp>
            <p:nvSpPr>
              <p:cNvPr id="47" name="Oval 46">
                <a:extLst>
                  <a:ext uri="{FF2B5EF4-FFF2-40B4-BE49-F238E27FC236}">
                    <a16:creationId xmlns:a16="http://schemas.microsoft.com/office/drawing/2014/main" id="{51000405-6167-4154-A15D-AFBEAE72D08C}"/>
                  </a:ext>
                </a:extLst>
              </p:cNvPr>
              <p:cNvSpPr/>
              <p:nvPr/>
            </p:nvSpPr>
            <p:spPr>
              <a:xfrm>
                <a:off x="26132" y="3136274"/>
                <a:ext cx="1471263" cy="1537678"/>
              </a:xfrm>
              <a:prstGeom prst="ellipse">
                <a:avLst/>
              </a:prstGeom>
              <a:grp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48" name="Graphic 47" descr="Management outline">
                <a:extLst>
                  <a:ext uri="{FF2B5EF4-FFF2-40B4-BE49-F238E27FC236}">
                    <a16:creationId xmlns:a16="http://schemas.microsoft.com/office/drawing/2014/main" id="{1047EEC7-8621-4AB6-A15A-290E3C93E08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86096" y="3235082"/>
                <a:ext cx="1229008" cy="1229009"/>
              </a:xfrm>
              <a:prstGeom prst="rect">
                <a:avLst/>
              </a:prstGeom>
            </p:spPr>
          </p:pic>
        </p:grpSp>
        <p:grpSp>
          <p:nvGrpSpPr>
            <p:cNvPr id="15" name="Group 14" descr="Integrated Planning">
              <a:extLst>
                <a:ext uri="{FF2B5EF4-FFF2-40B4-BE49-F238E27FC236}">
                  <a16:creationId xmlns:a16="http://schemas.microsoft.com/office/drawing/2014/main" id="{AFA815FD-CDC2-44EE-88E4-59AA5170D57E}"/>
                </a:ext>
              </a:extLst>
            </p:cNvPr>
            <p:cNvGrpSpPr/>
            <p:nvPr/>
          </p:nvGrpSpPr>
          <p:grpSpPr>
            <a:xfrm>
              <a:off x="3939481" y="329220"/>
              <a:ext cx="1480476" cy="1437269"/>
              <a:chOff x="1726506" y="1059124"/>
              <a:chExt cx="1471263" cy="1537678"/>
            </a:xfrm>
          </p:grpSpPr>
          <p:sp>
            <p:nvSpPr>
              <p:cNvPr id="45" name="Oval 44">
                <a:extLst>
                  <a:ext uri="{FF2B5EF4-FFF2-40B4-BE49-F238E27FC236}">
                    <a16:creationId xmlns:a16="http://schemas.microsoft.com/office/drawing/2014/main" id="{A24D7BB1-5D0F-434D-B9E9-21A99502FAAA}"/>
                  </a:ext>
                </a:extLst>
              </p:cNvPr>
              <p:cNvSpPr/>
              <p:nvPr/>
            </p:nvSpPr>
            <p:spPr>
              <a:xfrm>
                <a:off x="1726506" y="1059124"/>
                <a:ext cx="1471263" cy="1537678"/>
              </a:xfrm>
              <a:prstGeom prst="ellipse">
                <a:avLst/>
              </a:prstGeom>
              <a:solidFill>
                <a:srgbClr val="92D05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6" name="Graphic 45" descr="Monthly calendar outline">
                <a:extLst>
                  <a:ext uri="{FF2B5EF4-FFF2-40B4-BE49-F238E27FC236}">
                    <a16:creationId xmlns:a16="http://schemas.microsoft.com/office/drawing/2014/main" id="{0C2F3854-0763-48C3-82FC-84CAF5B5728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938382" y="1287159"/>
                <a:ext cx="1081595" cy="1081604"/>
              </a:xfrm>
              <a:prstGeom prst="rect">
                <a:avLst/>
              </a:prstGeom>
            </p:spPr>
          </p:pic>
        </p:grpSp>
        <p:grpSp>
          <p:nvGrpSpPr>
            <p:cNvPr id="16" name="Group 15" descr="Stewardship &amp; Governance">
              <a:extLst>
                <a:ext uri="{FF2B5EF4-FFF2-40B4-BE49-F238E27FC236}">
                  <a16:creationId xmlns:a16="http://schemas.microsoft.com/office/drawing/2014/main" id="{C7D9608C-6CF6-4C8D-89D8-6DC93D183418}"/>
                </a:ext>
              </a:extLst>
            </p:cNvPr>
            <p:cNvGrpSpPr/>
            <p:nvPr/>
          </p:nvGrpSpPr>
          <p:grpSpPr>
            <a:xfrm>
              <a:off x="968509" y="1009864"/>
              <a:ext cx="1442540" cy="1424240"/>
              <a:chOff x="1048234" y="4336522"/>
              <a:chExt cx="1553863" cy="1537678"/>
            </a:xfrm>
          </p:grpSpPr>
          <p:sp>
            <p:nvSpPr>
              <p:cNvPr id="42" name="Oval 41">
                <a:extLst>
                  <a:ext uri="{FF2B5EF4-FFF2-40B4-BE49-F238E27FC236}">
                    <a16:creationId xmlns:a16="http://schemas.microsoft.com/office/drawing/2014/main" id="{ED1A273A-1E1E-446F-B0C2-7C736FEBBE9A}"/>
                  </a:ext>
                </a:extLst>
              </p:cNvPr>
              <p:cNvSpPr/>
              <p:nvPr/>
            </p:nvSpPr>
            <p:spPr>
              <a:xfrm>
                <a:off x="1048234" y="4336522"/>
                <a:ext cx="1553863" cy="1537678"/>
              </a:xfrm>
              <a:prstGeom prst="ellipse">
                <a:avLst/>
              </a:prstGeom>
              <a:solidFill>
                <a:srgbClr val="FFCC99"/>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3" name="Graphic 42" descr="Care outline">
                <a:extLst>
                  <a:ext uri="{FF2B5EF4-FFF2-40B4-BE49-F238E27FC236}">
                    <a16:creationId xmlns:a16="http://schemas.microsoft.com/office/drawing/2014/main" id="{81CA5055-BB16-494F-914E-2EA971CEB0EF}"/>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1405615" y="4344183"/>
                <a:ext cx="839086" cy="839085"/>
              </a:xfrm>
              <a:prstGeom prst="rect">
                <a:avLst/>
              </a:prstGeom>
            </p:spPr>
          </p:pic>
          <p:pic>
            <p:nvPicPr>
              <p:cNvPr id="44" name="Graphic 43" descr="Clipboard outline">
                <a:extLst>
                  <a:ext uri="{FF2B5EF4-FFF2-40B4-BE49-F238E27FC236}">
                    <a16:creationId xmlns:a16="http://schemas.microsoft.com/office/drawing/2014/main" id="{241E7639-A156-4872-8466-D84658BFEF30}"/>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477268" y="5086528"/>
                <a:ext cx="677504" cy="677505"/>
              </a:xfrm>
              <a:prstGeom prst="rect">
                <a:avLst/>
              </a:prstGeom>
            </p:spPr>
          </p:pic>
        </p:grpSp>
        <p:grpSp>
          <p:nvGrpSpPr>
            <p:cNvPr id="17" name="Group 16" descr="Strategy and Change">
              <a:extLst>
                <a:ext uri="{FF2B5EF4-FFF2-40B4-BE49-F238E27FC236}">
                  <a16:creationId xmlns:a16="http://schemas.microsoft.com/office/drawing/2014/main" id="{122C7D9A-217F-458A-A7A4-285671C5F9A0}"/>
                </a:ext>
              </a:extLst>
            </p:cNvPr>
            <p:cNvGrpSpPr/>
            <p:nvPr/>
          </p:nvGrpSpPr>
          <p:grpSpPr>
            <a:xfrm>
              <a:off x="10477484" y="2456509"/>
              <a:ext cx="1564273" cy="1486781"/>
              <a:chOff x="3152588" y="554190"/>
              <a:chExt cx="1471263" cy="1537678"/>
            </a:xfrm>
          </p:grpSpPr>
          <p:sp>
            <p:nvSpPr>
              <p:cNvPr id="40" name="Oval 39">
                <a:extLst>
                  <a:ext uri="{FF2B5EF4-FFF2-40B4-BE49-F238E27FC236}">
                    <a16:creationId xmlns:a16="http://schemas.microsoft.com/office/drawing/2014/main" id="{E47901ED-9179-4647-B642-F5BBC7AECA4C}"/>
                  </a:ext>
                </a:extLst>
              </p:cNvPr>
              <p:cNvSpPr/>
              <p:nvPr/>
            </p:nvSpPr>
            <p:spPr>
              <a:xfrm>
                <a:off x="3152588" y="554190"/>
                <a:ext cx="1471263" cy="1537678"/>
              </a:xfrm>
              <a:prstGeom prst="ellipse">
                <a:avLst/>
              </a:prstGeom>
              <a:solidFill>
                <a:srgbClr val="D8BD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Graphic 40" descr="Move outline">
                <a:extLst>
                  <a:ext uri="{FF2B5EF4-FFF2-40B4-BE49-F238E27FC236}">
                    <a16:creationId xmlns:a16="http://schemas.microsoft.com/office/drawing/2014/main" id="{4A3BB835-22CB-497B-9FED-167E52F1943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3215492" y="683293"/>
                <a:ext cx="1342120" cy="1342118"/>
              </a:xfrm>
              <a:prstGeom prst="rect">
                <a:avLst/>
              </a:prstGeom>
              <a:effectLst/>
            </p:spPr>
          </p:pic>
        </p:grpSp>
        <p:grpSp>
          <p:nvGrpSpPr>
            <p:cNvPr id="18" name="Group 17" descr="Value, Business Case and Outputs">
              <a:extLst>
                <a:ext uri="{FF2B5EF4-FFF2-40B4-BE49-F238E27FC236}">
                  <a16:creationId xmlns:a16="http://schemas.microsoft.com/office/drawing/2014/main" id="{B57A92EF-3CD4-4120-A127-110FBF9FB74B}"/>
                </a:ext>
              </a:extLst>
            </p:cNvPr>
            <p:cNvGrpSpPr/>
            <p:nvPr/>
          </p:nvGrpSpPr>
          <p:grpSpPr>
            <a:xfrm>
              <a:off x="10211267" y="4064223"/>
              <a:ext cx="1616887" cy="1492055"/>
              <a:chOff x="6383584" y="633995"/>
              <a:chExt cx="1542903" cy="1537678"/>
            </a:xfrm>
          </p:grpSpPr>
          <p:sp>
            <p:nvSpPr>
              <p:cNvPr id="38" name="Oval 37">
                <a:extLst>
                  <a:ext uri="{FF2B5EF4-FFF2-40B4-BE49-F238E27FC236}">
                    <a16:creationId xmlns:a16="http://schemas.microsoft.com/office/drawing/2014/main" id="{D01374DB-1A1A-4FB4-9B05-700362A4F484}"/>
                  </a:ext>
                </a:extLst>
              </p:cNvPr>
              <p:cNvSpPr/>
              <p:nvPr/>
            </p:nvSpPr>
            <p:spPr>
              <a:xfrm>
                <a:off x="6383584" y="633995"/>
                <a:ext cx="1542903" cy="1537678"/>
              </a:xfrm>
              <a:prstGeom prst="ellipse">
                <a:avLst/>
              </a:prstGeom>
              <a:solidFill>
                <a:srgbClr val="9933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solidFill>
                    <a:schemeClr val="tx1"/>
                  </a:solidFill>
                  <a:latin typeface="Raleway" panose="020B0503030101060003" pitchFamily="34" charset="0"/>
                </a:endParaRPr>
              </a:p>
            </p:txBody>
          </p:sp>
          <p:pic>
            <p:nvPicPr>
              <p:cNvPr id="39" name="Graphic 38" descr="Diamond outline">
                <a:extLst>
                  <a:ext uri="{FF2B5EF4-FFF2-40B4-BE49-F238E27FC236}">
                    <a16:creationId xmlns:a16="http://schemas.microsoft.com/office/drawing/2014/main" id="{696D65A9-8090-43AC-A979-869EF98DBD1D}"/>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544042" y="841699"/>
                <a:ext cx="1221987" cy="1221989"/>
              </a:xfrm>
              <a:prstGeom prst="rect">
                <a:avLst/>
              </a:prstGeom>
            </p:spPr>
          </p:pic>
        </p:grpSp>
        <p:grpSp>
          <p:nvGrpSpPr>
            <p:cNvPr id="19" name="Group 18" descr="Managing Deployment">
              <a:extLst>
                <a:ext uri="{FF2B5EF4-FFF2-40B4-BE49-F238E27FC236}">
                  <a16:creationId xmlns:a16="http://schemas.microsoft.com/office/drawing/2014/main" id="{C3421BAB-F88B-49E3-8B7D-AF4771D233DE}"/>
                </a:ext>
              </a:extLst>
            </p:cNvPr>
            <p:cNvGrpSpPr/>
            <p:nvPr/>
          </p:nvGrpSpPr>
          <p:grpSpPr>
            <a:xfrm>
              <a:off x="5488094" y="268817"/>
              <a:ext cx="1489183" cy="1459692"/>
              <a:chOff x="5674432" y="54114"/>
              <a:chExt cx="1471263" cy="1537678"/>
            </a:xfrm>
          </p:grpSpPr>
          <p:sp>
            <p:nvSpPr>
              <p:cNvPr id="36" name="Oval 35">
                <a:extLst>
                  <a:ext uri="{FF2B5EF4-FFF2-40B4-BE49-F238E27FC236}">
                    <a16:creationId xmlns:a16="http://schemas.microsoft.com/office/drawing/2014/main" id="{E8B87C65-79FB-4831-9D9C-0B9315BF826C}"/>
                  </a:ext>
                </a:extLst>
              </p:cNvPr>
              <p:cNvSpPr/>
              <p:nvPr/>
            </p:nvSpPr>
            <p:spPr>
              <a:xfrm>
                <a:off x="5674432" y="54114"/>
                <a:ext cx="1471263" cy="1537678"/>
              </a:xfrm>
              <a:prstGeom prst="ellipse">
                <a:avLst/>
              </a:prstGeom>
              <a:solidFill>
                <a:srgbClr val="0080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37" name="Graphic 36" descr="Playbook outline">
                <a:extLst>
                  <a:ext uri="{FF2B5EF4-FFF2-40B4-BE49-F238E27FC236}">
                    <a16:creationId xmlns:a16="http://schemas.microsoft.com/office/drawing/2014/main" id="{63701AC3-3108-4455-AE91-ECDCEA1CB11A}"/>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5797600" y="186828"/>
                <a:ext cx="1198836" cy="1198839"/>
              </a:xfrm>
              <a:prstGeom prst="rect">
                <a:avLst/>
              </a:prstGeom>
            </p:spPr>
          </p:pic>
        </p:grpSp>
        <p:grpSp>
          <p:nvGrpSpPr>
            <p:cNvPr id="20" name="Group 19" descr="Team &amp; Organisation">
              <a:extLst>
                <a:ext uri="{FF2B5EF4-FFF2-40B4-BE49-F238E27FC236}">
                  <a16:creationId xmlns:a16="http://schemas.microsoft.com/office/drawing/2014/main" id="{C61C0316-B6C9-4D37-8CCD-A07B8456E811}"/>
                </a:ext>
              </a:extLst>
            </p:cNvPr>
            <p:cNvGrpSpPr/>
            <p:nvPr/>
          </p:nvGrpSpPr>
          <p:grpSpPr>
            <a:xfrm>
              <a:off x="278564" y="3643643"/>
              <a:ext cx="1447124" cy="1429852"/>
              <a:chOff x="18274" y="1522747"/>
              <a:chExt cx="1471263" cy="1537678"/>
            </a:xfrm>
          </p:grpSpPr>
          <p:sp>
            <p:nvSpPr>
              <p:cNvPr id="34" name="Oval 33">
                <a:extLst>
                  <a:ext uri="{FF2B5EF4-FFF2-40B4-BE49-F238E27FC236}">
                    <a16:creationId xmlns:a16="http://schemas.microsoft.com/office/drawing/2014/main" id="{D3FC40F8-146F-436B-A7CA-EB68681693A9}"/>
                  </a:ext>
                </a:extLst>
              </p:cNvPr>
              <p:cNvSpPr/>
              <p:nvPr/>
            </p:nvSpPr>
            <p:spPr>
              <a:xfrm>
                <a:off x="18274" y="1522747"/>
                <a:ext cx="1471263" cy="1537678"/>
              </a:xfrm>
              <a:prstGeom prst="ellipse">
                <a:avLst/>
              </a:prstGeom>
              <a:solidFill>
                <a:srgbClr val="F880A7"/>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5" name="Graphic 34" descr="Resource">
                <a:extLst>
                  <a:ext uri="{FF2B5EF4-FFF2-40B4-BE49-F238E27FC236}">
                    <a16:creationId xmlns:a16="http://schemas.microsoft.com/office/drawing/2014/main" id="{D6CDBE4F-8DCF-456C-BA08-322674920080}"/>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284423" y="1799136"/>
                <a:ext cx="989160" cy="989161"/>
              </a:xfrm>
              <a:prstGeom prst="rect">
                <a:avLst/>
              </a:prstGeom>
            </p:spPr>
          </p:pic>
        </p:grpSp>
        <p:grpSp>
          <p:nvGrpSpPr>
            <p:cNvPr id="21" name="Group 20" descr="Tailoring the lifecycle">
              <a:extLst>
                <a:ext uri="{FF2B5EF4-FFF2-40B4-BE49-F238E27FC236}">
                  <a16:creationId xmlns:a16="http://schemas.microsoft.com/office/drawing/2014/main" id="{FB600967-7D74-4ED2-8AE8-B5CC422F85AB}"/>
                </a:ext>
              </a:extLst>
            </p:cNvPr>
            <p:cNvGrpSpPr/>
            <p:nvPr/>
          </p:nvGrpSpPr>
          <p:grpSpPr>
            <a:xfrm>
              <a:off x="2386051" y="499381"/>
              <a:ext cx="1471264" cy="1448518"/>
              <a:chOff x="3015784" y="3607037"/>
              <a:chExt cx="1524463" cy="1564783"/>
            </a:xfrm>
          </p:grpSpPr>
          <p:sp>
            <p:nvSpPr>
              <p:cNvPr id="32" name="Oval 31">
                <a:extLst>
                  <a:ext uri="{FF2B5EF4-FFF2-40B4-BE49-F238E27FC236}">
                    <a16:creationId xmlns:a16="http://schemas.microsoft.com/office/drawing/2014/main" id="{5A0E62AD-62A5-48CC-BEE1-A743CD083121}"/>
                  </a:ext>
                </a:extLst>
              </p:cNvPr>
              <p:cNvSpPr/>
              <p:nvPr/>
            </p:nvSpPr>
            <p:spPr>
              <a:xfrm>
                <a:off x="3015784" y="3607037"/>
                <a:ext cx="1524463" cy="1564783"/>
              </a:xfrm>
              <a:prstGeom prst="ellipse">
                <a:avLst/>
              </a:prstGeom>
              <a:solidFill>
                <a:srgbClr val="FFFA0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Graphic 32" descr="Gears outline">
                <a:extLst>
                  <a:ext uri="{FF2B5EF4-FFF2-40B4-BE49-F238E27FC236}">
                    <a16:creationId xmlns:a16="http://schemas.microsoft.com/office/drawing/2014/main" id="{2F59DE51-BC22-47DF-8293-3209A1A2A2CE}"/>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3058682" y="3742667"/>
                <a:ext cx="1451802" cy="1284815"/>
              </a:xfrm>
              <a:prstGeom prst="rect">
                <a:avLst/>
              </a:prstGeom>
            </p:spPr>
          </p:pic>
        </p:grpSp>
        <p:grpSp>
          <p:nvGrpSpPr>
            <p:cNvPr id="22" name="Group 21" descr="Monitoring and controlling">
              <a:extLst>
                <a:ext uri="{FF2B5EF4-FFF2-40B4-BE49-F238E27FC236}">
                  <a16:creationId xmlns:a16="http://schemas.microsoft.com/office/drawing/2014/main" id="{8E925F1C-21DC-44CA-920D-FB4BBAC35111}"/>
                </a:ext>
              </a:extLst>
            </p:cNvPr>
            <p:cNvGrpSpPr/>
            <p:nvPr/>
          </p:nvGrpSpPr>
          <p:grpSpPr>
            <a:xfrm>
              <a:off x="7046203" y="423073"/>
              <a:ext cx="1532755" cy="1450362"/>
              <a:chOff x="7226649" y="62295"/>
              <a:chExt cx="1471263" cy="1537678"/>
            </a:xfrm>
          </p:grpSpPr>
          <p:sp>
            <p:nvSpPr>
              <p:cNvPr id="30" name="Oval 29">
                <a:extLst>
                  <a:ext uri="{FF2B5EF4-FFF2-40B4-BE49-F238E27FC236}">
                    <a16:creationId xmlns:a16="http://schemas.microsoft.com/office/drawing/2014/main" id="{C3391244-CA1A-4469-BEB2-81760167FA3A}"/>
                  </a:ext>
                </a:extLst>
              </p:cNvPr>
              <p:cNvSpPr/>
              <p:nvPr/>
            </p:nvSpPr>
            <p:spPr>
              <a:xfrm>
                <a:off x="7226649" y="62295"/>
                <a:ext cx="1471263" cy="1537678"/>
              </a:xfrm>
              <a:prstGeom prst="ellipse">
                <a:avLst/>
              </a:prstGeom>
              <a:solidFill>
                <a:srgbClr val="092D70"/>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Raleway" panose="020B0503030101060003" pitchFamily="34" charset="0"/>
                </a:endParaRPr>
              </a:p>
            </p:txBody>
          </p:sp>
          <p:pic>
            <p:nvPicPr>
              <p:cNvPr id="31" name="Graphic 30" descr="Bar graph with upward trend outline">
                <a:extLst>
                  <a:ext uri="{FF2B5EF4-FFF2-40B4-BE49-F238E27FC236}">
                    <a16:creationId xmlns:a16="http://schemas.microsoft.com/office/drawing/2014/main" id="{CBDC00A0-AC62-4542-A849-26825C6E0234}"/>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7421001" y="277038"/>
                <a:ext cx="992115" cy="992120"/>
              </a:xfrm>
              <a:prstGeom prst="rect">
                <a:avLst/>
              </a:prstGeom>
            </p:spPr>
          </p:pic>
        </p:grpSp>
        <p:grpSp>
          <p:nvGrpSpPr>
            <p:cNvPr id="23" name="Group 22" descr="Learning">
              <a:extLst>
                <a:ext uri="{FF2B5EF4-FFF2-40B4-BE49-F238E27FC236}">
                  <a16:creationId xmlns:a16="http://schemas.microsoft.com/office/drawing/2014/main" id="{B731F795-4A02-478D-8984-34012C62F291}"/>
                </a:ext>
              </a:extLst>
            </p:cNvPr>
            <p:cNvGrpSpPr/>
            <p:nvPr/>
          </p:nvGrpSpPr>
          <p:grpSpPr>
            <a:xfrm>
              <a:off x="8904010" y="4979561"/>
              <a:ext cx="1569360" cy="1502973"/>
              <a:chOff x="10660360" y="2306314"/>
              <a:chExt cx="1471263" cy="1537678"/>
            </a:xfrm>
          </p:grpSpPr>
          <p:sp>
            <p:nvSpPr>
              <p:cNvPr id="28" name="Oval 27">
                <a:extLst>
                  <a:ext uri="{FF2B5EF4-FFF2-40B4-BE49-F238E27FC236}">
                    <a16:creationId xmlns:a16="http://schemas.microsoft.com/office/drawing/2014/main" id="{DC343559-1C60-40B7-A4D3-819AA6EAA39A}"/>
                  </a:ext>
                </a:extLst>
              </p:cNvPr>
              <p:cNvSpPr/>
              <p:nvPr/>
            </p:nvSpPr>
            <p:spPr>
              <a:xfrm>
                <a:off x="10660360" y="2306314"/>
                <a:ext cx="1471263" cy="1537678"/>
              </a:xfrm>
              <a:prstGeom prst="ellipse">
                <a:avLst/>
              </a:prstGeom>
              <a:solidFill>
                <a:srgbClr val="6600CC"/>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Raleway" panose="020B0503030101060003" pitchFamily="34" charset="0"/>
                </a:endParaRPr>
              </a:p>
            </p:txBody>
          </p:sp>
          <p:pic>
            <p:nvPicPr>
              <p:cNvPr id="29" name="Graphic 28" descr="Remote learning language with solid fill">
                <a:extLst>
                  <a:ext uri="{FF2B5EF4-FFF2-40B4-BE49-F238E27FC236}">
                    <a16:creationId xmlns:a16="http://schemas.microsoft.com/office/drawing/2014/main" id="{65DEE161-B801-4CFD-AE2C-B87A72F7152F}"/>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0773443" y="2499552"/>
                <a:ext cx="1200534" cy="1200540"/>
              </a:xfrm>
              <a:prstGeom prst="rect">
                <a:avLst/>
              </a:prstGeom>
            </p:spPr>
          </p:pic>
        </p:grpSp>
        <p:pic>
          <p:nvPicPr>
            <p:cNvPr id="24" name="Graphic 23" descr="Clipboard Checked outline">
              <a:extLst>
                <a:ext uri="{FF2B5EF4-FFF2-40B4-BE49-F238E27FC236}">
                  <a16:creationId xmlns:a16="http://schemas.microsoft.com/office/drawing/2014/main" id="{97B59172-6111-4A66-B523-304B13F0E7A6}"/>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5593967" y="2737525"/>
              <a:ext cx="531447" cy="456168"/>
            </a:xfrm>
            <a:prstGeom prst="rect">
              <a:avLst/>
            </a:prstGeom>
          </p:spPr>
        </p:pic>
        <p:grpSp>
          <p:nvGrpSpPr>
            <p:cNvPr id="25" name="Group 24" descr="Risk and Uncertainty&#10;Adaptivity and Resilience">
              <a:extLst>
                <a:ext uri="{FF2B5EF4-FFF2-40B4-BE49-F238E27FC236}">
                  <a16:creationId xmlns:a16="http://schemas.microsoft.com/office/drawing/2014/main" id="{E534B1D8-06F1-4A89-AC4A-E5909C501EC9}"/>
                </a:ext>
              </a:extLst>
            </p:cNvPr>
            <p:cNvGrpSpPr/>
            <p:nvPr/>
          </p:nvGrpSpPr>
          <p:grpSpPr>
            <a:xfrm>
              <a:off x="10151508" y="983563"/>
              <a:ext cx="1552643" cy="1476843"/>
              <a:chOff x="10138567" y="1037717"/>
              <a:chExt cx="1552643" cy="1476843"/>
            </a:xfrm>
          </p:grpSpPr>
          <p:sp>
            <p:nvSpPr>
              <p:cNvPr id="26" name="Oval 25">
                <a:extLst>
                  <a:ext uri="{FF2B5EF4-FFF2-40B4-BE49-F238E27FC236}">
                    <a16:creationId xmlns:a16="http://schemas.microsoft.com/office/drawing/2014/main" id="{E88B2C20-1CEC-45DA-BCCA-89446D1261F6}"/>
                  </a:ext>
                </a:extLst>
              </p:cNvPr>
              <p:cNvSpPr/>
              <p:nvPr/>
            </p:nvSpPr>
            <p:spPr>
              <a:xfrm>
                <a:off x="10138567" y="1037717"/>
                <a:ext cx="1552643" cy="1476843"/>
              </a:xfrm>
              <a:prstGeom prst="ellipse">
                <a:avLst/>
              </a:prstGeom>
              <a:solidFill>
                <a:srgbClr val="00FFFF"/>
              </a:solidFill>
              <a:ln w="6350">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Graphic 26" descr="Warning outline">
                <a:extLst>
                  <a:ext uri="{FF2B5EF4-FFF2-40B4-BE49-F238E27FC236}">
                    <a16:creationId xmlns:a16="http://schemas.microsoft.com/office/drawing/2014/main" id="{45F910FF-7228-4F5D-86DC-E9681B6A9764}"/>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0413302" y="1136118"/>
                <a:ext cx="1026300" cy="1026303"/>
              </a:xfrm>
              <a:prstGeom prst="rect">
                <a:avLst/>
              </a:prstGeom>
            </p:spPr>
          </p:pic>
        </p:grpSp>
      </p:grpSp>
      <p:sp>
        <p:nvSpPr>
          <p:cNvPr id="53" name="TextBox 52">
            <a:extLst>
              <a:ext uri="{FF2B5EF4-FFF2-40B4-BE49-F238E27FC236}">
                <a16:creationId xmlns:a16="http://schemas.microsoft.com/office/drawing/2014/main" id="{3CA85DFB-73FB-4CBB-8D10-B255E3CCA891}"/>
              </a:ext>
            </a:extLst>
          </p:cNvPr>
          <p:cNvSpPr txBox="1"/>
          <p:nvPr userDrawn="1"/>
        </p:nvSpPr>
        <p:spPr>
          <a:xfrm>
            <a:off x="9884518" y="328402"/>
            <a:ext cx="1927554" cy="461665"/>
          </a:xfrm>
          <a:prstGeom prst="rect">
            <a:avLst/>
          </a:prstGeom>
          <a:noFill/>
        </p:spPr>
        <p:txBody>
          <a:bodyPr wrap="square" rtlCol="0">
            <a:spAutoFit/>
          </a:bodyPr>
          <a:lstStyle/>
          <a:p>
            <a:pPr algn="ctr"/>
            <a:r>
              <a:rPr lang="en-GB" sz="1200" b="1" dirty="0">
                <a:solidFill>
                  <a:schemeClr val="tx2">
                    <a:lumMod val="90000"/>
                    <a:lumOff val="10000"/>
                  </a:schemeClr>
                </a:solidFill>
                <a:latin typeface="Avenir Next LT Pro" panose="020B0504020202020204" pitchFamily="34" charset="0"/>
              </a:rPr>
              <a:t>Project Management and Implementation</a:t>
            </a:r>
          </a:p>
        </p:txBody>
      </p:sp>
    </p:spTree>
    <p:extLst>
      <p:ext uri="{BB962C8B-B14F-4D97-AF65-F5344CB8AC3E}">
        <p14:creationId xmlns:p14="http://schemas.microsoft.com/office/powerpoint/2010/main" val="358142502"/>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7" r:id="rId4"/>
    <p:sldLayoutId id="2147483723" r:id="rId5"/>
    <p:sldLayoutId id="2147483724" r:id="rId6"/>
    <p:sldLayoutId id="2147483725" r:id="rId7"/>
    <p:sldLayoutId id="2147483726" r:id="rId8"/>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ial Nova"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8982" y="365125"/>
            <a:ext cx="967481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DF242B26-2198-4180-A315-D6E1FE033718}"/>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143347" y="116468"/>
            <a:ext cx="1389707" cy="916753"/>
          </a:xfrm>
          <a:prstGeom prst="rect">
            <a:avLst/>
          </a:prstGeom>
        </p:spPr>
      </p:pic>
    </p:spTree>
    <p:extLst>
      <p:ext uri="{BB962C8B-B14F-4D97-AF65-F5344CB8AC3E}">
        <p14:creationId xmlns:p14="http://schemas.microsoft.com/office/powerpoint/2010/main" val="384481227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p:hf sldNum="0" hdr="0" dt="0"/>
  <p:txStyles>
    <p:titleStyle>
      <a:lvl1pPr algn="l" defTabSz="914400" rtl="0" eaLnBrk="1" latinLnBrk="0" hangingPunct="1">
        <a:lnSpc>
          <a:spcPct val="90000"/>
        </a:lnSpc>
        <a:spcBef>
          <a:spcPct val="0"/>
        </a:spcBef>
        <a:buNone/>
        <a:defRPr sz="4400" b="1" i="0" kern="1200">
          <a:solidFill>
            <a:schemeClr val="tx1"/>
          </a:solidFill>
          <a:latin typeface="ARU Raisonne DemiBold" panose="020B05030402020401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71D49"/>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71D49"/>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71D49"/>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71D49"/>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svg"/></Relationships>
</file>

<file path=ppt/slides/_rels/slide18.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sv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50D0E-2C43-425B-9608-503C142CA82F}"/>
              </a:ext>
            </a:extLst>
          </p:cNvPr>
          <p:cNvSpPr>
            <a:spLocks noGrp="1"/>
          </p:cNvSpPr>
          <p:nvPr>
            <p:ph type="ctrTitle"/>
          </p:nvPr>
        </p:nvSpPr>
        <p:spPr>
          <a:xfrm>
            <a:off x="3061434" y="1780106"/>
            <a:ext cx="9089238" cy="2387600"/>
          </a:xfrm>
        </p:spPr>
        <p:txBody>
          <a:bodyPr>
            <a:noAutofit/>
          </a:bodyPr>
          <a:lstStyle/>
          <a:p>
            <a:r>
              <a:rPr lang="en-GB" sz="4000" dirty="0">
                <a:latin typeface="+mj-lt"/>
              </a:rPr>
              <a:t>Session 9: </a:t>
            </a:r>
            <a:br>
              <a:rPr lang="en-GB" sz="4000" dirty="0">
                <a:latin typeface="+mj-lt"/>
              </a:rPr>
            </a:br>
            <a:r>
              <a:rPr lang="en-GB" sz="4000" dirty="0">
                <a:latin typeface="+mj-lt"/>
              </a:rPr>
              <a:t>Managing Deployment: Teams, Critical Chain and Communication</a:t>
            </a:r>
            <a:br>
              <a:rPr lang="en-GB" sz="4000" dirty="0">
                <a:latin typeface="+mj-lt"/>
              </a:rPr>
            </a:br>
            <a:endParaRPr lang="en-GB" sz="4000" dirty="0">
              <a:latin typeface="+mj-lt"/>
            </a:endParaRPr>
          </a:p>
        </p:txBody>
      </p:sp>
      <p:pic>
        <p:nvPicPr>
          <p:cNvPr id="22" name="Picture 21" descr="PM&amp;I banner">
            <a:extLst>
              <a:ext uri="{FF2B5EF4-FFF2-40B4-BE49-F238E27FC236}">
                <a16:creationId xmlns:a16="http://schemas.microsoft.com/office/drawing/2014/main" id="{77979992-BBB6-4BCC-9632-EB648169C0D3}"/>
              </a:ext>
            </a:extLst>
          </p:cNvPr>
          <p:cNvPicPr>
            <a:picLocks noChangeAspect="1"/>
          </p:cNvPicPr>
          <p:nvPr/>
        </p:nvPicPr>
        <p:blipFill>
          <a:blip r:embed="rId3"/>
          <a:stretch>
            <a:fillRect/>
          </a:stretch>
        </p:blipFill>
        <p:spPr>
          <a:xfrm>
            <a:off x="1195150" y="4833781"/>
            <a:ext cx="9896061" cy="1977205"/>
          </a:xfrm>
          <a:prstGeom prst="rect">
            <a:avLst/>
          </a:prstGeom>
        </p:spPr>
      </p:pic>
      <p:sp>
        <p:nvSpPr>
          <p:cNvPr id="24" name="Subtitle 23">
            <a:extLst>
              <a:ext uri="{FF2B5EF4-FFF2-40B4-BE49-F238E27FC236}">
                <a16:creationId xmlns:a16="http://schemas.microsoft.com/office/drawing/2014/main" id="{ED6930DD-EA93-42B7-94BA-496F6DD05ADB}"/>
              </a:ext>
            </a:extLst>
          </p:cNvPr>
          <p:cNvSpPr>
            <a:spLocks noGrp="1"/>
          </p:cNvSpPr>
          <p:nvPr>
            <p:ph type="subTitle" idx="1"/>
          </p:nvPr>
        </p:nvSpPr>
        <p:spPr>
          <a:xfrm>
            <a:off x="3102763" y="4187126"/>
            <a:ext cx="9828212" cy="1655762"/>
          </a:xfrm>
        </p:spPr>
        <p:txBody>
          <a:bodyPr>
            <a:normAutofit/>
          </a:bodyPr>
          <a:lstStyle/>
          <a:p>
            <a:r>
              <a:rPr lang="en-GB" sz="3200" dirty="0"/>
              <a:t>Dr Andre Samuel</a:t>
            </a:r>
          </a:p>
        </p:txBody>
      </p:sp>
      <p:pic>
        <p:nvPicPr>
          <p:cNvPr id="26" name="Picture 25" descr="Plenary Class">
            <a:extLst>
              <a:ext uri="{FF2B5EF4-FFF2-40B4-BE49-F238E27FC236}">
                <a16:creationId xmlns:a16="http://schemas.microsoft.com/office/drawing/2014/main" id="{321DBA0A-0294-4894-A5A6-B0E7F08CE5DC}"/>
              </a:ext>
            </a:extLst>
          </p:cNvPr>
          <p:cNvPicPr>
            <a:picLocks noChangeAspect="1"/>
          </p:cNvPicPr>
          <p:nvPr/>
        </p:nvPicPr>
        <p:blipFill>
          <a:blip r:embed="rId4"/>
          <a:stretch>
            <a:fillRect/>
          </a:stretch>
        </p:blipFill>
        <p:spPr>
          <a:xfrm>
            <a:off x="268991" y="1346020"/>
            <a:ext cx="2962843" cy="2962843"/>
          </a:xfrm>
          <a:prstGeom prst="rect">
            <a:avLst/>
          </a:prstGeom>
        </p:spPr>
      </p:pic>
    </p:spTree>
    <p:extLst>
      <p:ext uri="{BB962C8B-B14F-4D97-AF65-F5344CB8AC3E}">
        <p14:creationId xmlns:p14="http://schemas.microsoft.com/office/powerpoint/2010/main" val="2922298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4299" y="61306"/>
            <a:ext cx="5609797" cy="1325563"/>
          </a:xfrm>
        </p:spPr>
        <p:txBody>
          <a:bodyPr>
            <a:noAutofit/>
          </a:bodyPr>
          <a:lstStyle/>
          <a:p>
            <a:br>
              <a:rPr lang="en-GB" dirty="0"/>
            </a:br>
            <a:r>
              <a:rPr lang="en-GB" dirty="0"/>
              <a:t>The same project as a Gantt chart</a:t>
            </a:r>
          </a:p>
        </p:txBody>
      </p:sp>
      <p:pic>
        <p:nvPicPr>
          <p:cNvPr id="3" name="Picture 2" descr="Gantt chart of the tasks"/>
          <p:cNvPicPr>
            <a:picLocks noChangeAspect="1"/>
          </p:cNvPicPr>
          <p:nvPr/>
        </p:nvPicPr>
        <p:blipFill>
          <a:blip r:embed="rId2"/>
          <a:stretch>
            <a:fillRect/>
          </a:stretch>
        </p:blipFill>
        <p:spPr>
          <a:xfrm>
            <a:off x="1638300" y="1869183"/>
            <a:ext cx="9029700" cy="2651162"/>
          </a:xfrm>
          <a:prstGeom prst="rect">
            <a:avLst/>
          </a:prstGeom>
        </p:spPr>
      </p:pic>
      <p:sp>
        <p:nvSpPr>
          <p:cNvPr id="6" name="Rectangle 5"/>
          <p:cNvSpPr/>
          <p:nvPr/>
        </p:nvSpPr>
        <p:spPr>
          <a:xfrm>
            <a:off x="812158" y="4746863"/>
            <a:ext cx="8082662" cy="1200329"/>
          </a:xfrm>
          <a:prstGeom prst="rect">
            <a:avLst/>
          </a:prstGeom>
        </p:spPr>
        <p:txBody>
          <a:bodyPr wrap="none">
            <a:spAutoFit/>
          </a:bodyPr>
          <a:lstStyle/>
          <a:p>
            <a:r>
              <a:rPr lang="en-GB" sz="2400" b="1" i="1" dirty="0">
                <a:latin typeface="Raleway" panose="020B0503030101060003" pitchFamily="34" charset="0"/>
              </a:rPr>
              <a:t>A start and finish date can be calculated for every task</a:t>
            </a:r>
          </a:p>
          <a:p>
            <a:r>
              <a:rPr lang="en-GB" sz="2400" b="1" i="1" dirty="0">
                <a:latin typeface="Raleway" panose="020B0503030101060003" pitchFamily="34" charset="0"/>
              </a:rPr>
              <a:t>Starting with Task G on 02/01 </a:t>
            </a:r>
            <a:br>
              <a:rPr lang="en-GB" sz="2400" b="1" i="1" dirty="0">
                <a:latin typeface="Raleway" panose="020B0503030101060003" pitchFamily="34" charset="0"/>
              </a:rPr>
            </a:br>
            <a:r>
              <a:rPr lang="en-GB" sz="2400" b="1" i="1" dirty="0">
                <a:latin typeface="Raleway" panose="020B0503030101060003" pitchFamily="34" charset="0"/>
              </a:rPr>
              <a:t>and finishing with Task L on 17/02</a:t>
            </a:r>
          </a:p>
        </p:txBody>
      </p:sp>
    </p:spTree>
    <p:extLst>
      <p:ext uri="{BB962C8B-B14F-4D97-AF65-F5344CB8AC3E}">
        <p14:creationId xmlns:p14="http://schemas.microsoft.com/office/powerpoint/2010/main" val="16727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4298" y="61307"/>
            <a:ext cx="8982559" cy="980262"/>
          </a:xfrm>
        </p:spPr>
        <p:txBody>
          <a:bodyPr>
            <a:normAutofit fontScale="90000"/>
          </a:bodyPr>
          <a:lstStyle/>
          <a:p>
            <a:br>
              <a:rPr lang="en-GB" dirty="0"/>
            </a:br>
            <a:r>
              <a:rPr lang="en-GB" dirty="0"/>
              <a:t>Task deadline scheduling</a:t>
            </a:r>
          </a:p>
        </p:txBody>
      </p:sp>
      <p:sp>
        <p:nvSpPr>
          <p:cNvPr id="5" name="Rectangle 4"/>
          <p:cNvSpPr/>
          <p:nvPr/>
        </p:nvSpPr>
        <p:spPr>
          <a:xfrm>
            <a:off x="5257800" y="1603513"/>
            <a:ext cx="6651523" cy="3416320"/>
          </a:xfrm>
          <a:prstGeom prst="rect">
            <a:avLst/>
          </a:prstGeom>
        </p:spPr>
        <p:txBody>
          <a:bodyPr wrap="square">
            <a:spAutoFit/>
          </a:bodyPr>
          <a:lstStyle/>
          <a:p>
            <a:pPr marL="342900" indent="-342900">
              <a:buFont typeface="Arial" panose="020B0604020202020204" pitchFamily="34" charset="0"/>
              <a:buChar char="•"/>
            </a:pPr>
            <a:r>
              <a:rPr lang="en-GB" sz="2400" dirty="0">
                <a:latin typeface="Raleway" panose="020B0503030101060003" pitchFamily="34" charset="0"/>
              </a:rPr>
              <a:t>The project manager may be attempting to impose an inflexible plan on a variable business environment</a:t>
            </a:r>
          </a:p>
          <a:p>
            <a:pPr marL="342900" indent="-342900">
              <a:buFont typeface="Arial" panose="020B0604020202020204" pitchFamily="34" charset="0"/>
              <a:buChar char="•"/>
            </a:pPr>
            <a:r>
              <a:rPr lang="en-GB" sz="2400" dirty="0">
                <a:latin typeface="Raleway" panose="020B0503030101060003" pitchFamily="34" charset="0"/>
              </a:rPr>
              <a:t>Actual start and finish dates of tasks will always change … and will need constant and continued updating</a:t>
            </a:r>
          </a:p>
          <a:p>
            <a:pPr marL="342900" indent="-342900">
              <a:buFont typeface="Arial" panose="020B0604020202020204" pitchFamily="34" charset="0"/>
              <a:buChar char="•"/>
            </a:pPr>
            <a:r>
              <a:rPr lang="en-GB" sz="2400" dirty="0">
                <a:latin typeface="Raleway" panose="020B0503030101060003" pitchFamily="34" charset="0"/>
              </a:rPr>
              <a:t>The completion date may also change constantly –probably backwards - leading to loss of control and stress?</a:t>
            </a:r>
          </a:p>
        </p:txBody>
      </p:sp>
      <p:pic>
        <p:nvPicPr>
          <p:cNvPr id="3074" name="Picture 2" descr="Pressure">
            <a:extLst>
              <a:ext uri="{FF2B5EF4-FFF2-40B4-BE49-F238E27FC236}">
                <a16:creationId xmlns:a16="http://schemas.microsoft.com/office/drawing/2014/main" id="{05D52329-D731-4BF5-B87A-CB2C4A4351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081" r="23239"/>
          <a:stretch/>
        </p:blipFill>
        <p:spPr bwMode="auto">
          <a:xfrm>
            <a:off x="423330" y="2191061"/>
            <a:ext cx="4697361" cy="3303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66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981200" y="274638"/>
            <a:ext cx="5550877" cy="1143000"/>
          </a:xfrm>
        </p:spPr>
        <p:txBody>
          <a:bodyPr>
            <a:noAutofit/>
          </a:bodyPr>
          <a:lstStyle/>
          <a:p>
            <a:r>
              <a:rPr lang="en-GB" sz="3200" dirty="0"/>
              <a:t>Shouldn’t </a:t>
            </a:r>
            <a:r>
              <a:rPr lang="en-GB" sz="3200" dirty="0">
                <a:solidFill>
                  <a:srgbClr val="00B050"/>
                </a:solidFill>
              </a:rPr>
              <a:t>early </a:t>
            </a:r>
            <a:r>
              <a:rPr lang="en-GB" sz="3200" dirty="0"/>
              <a:t>and </a:t>
            </a:r>
            <a:r>
              <a:rPr lang="en-GB" sz="3200" dirty="0">
                <a:solidFill>
                  <a:srgbClr val="FF0000"/>
                </a:solidFill>
              </a:rPr>
              <a:t>late</a:t>
            </a:r>
            <a:r>
              <a:rPr lang="en-GB" sz="3200" dirty="0"/>
              <a:t> finishes balance out? </a:t>
            </a:r>
          </a:p>
        </p:txBody>
      </p:sp>
      <p:sp>
        <p:nvSpPr>
          <p:cNvPr id="7" name="Rectangle 6"/>
          <p:cNvSpPr/>
          <p:nvPr/>
        </p:nvSpPr>
        <p:spPr>
          <a:xfrm>
            <a:off x="2549710" y="5397511"/>
            <a:ext cx="6701760" cy="1200329"/>
          </a:xfrm>
          <a:prstGeom prst="rect">
            <a:avLst/>
          </a:prstGeom>
        </p:spPr>
        <p:txBody>
          <a:bodyPr wrap="square">
            <a:spAutoFit/>
          </a:bodyPr>
          <a:lstStyle/>
          <a:p>
            <a:r>
              <a:rPr lang="en-GB" sz="2400" i="1" dirty="0">
                <a:latin typeface="Raleway" panose="020B0503030101060003" pitchFamily="34" charset="0"/>
              </a:rPr>
              <a:t>Unfortunately - usually not! </a:t>
            </a:r>
            <a:r>
              <a:rPr lang="en-GB" sz="2400" b="1" i="1" dirty="0">
                <a:solidFill>
                  <a:srgbClr val="FF0000"/>
                </a:solidFill>
                <a:latin typeface="Raleway" panose="020B0503030101060003" pitchFamily="34" charset="0"/>
              </a:rPr>
              <a:t>Late finishes </a:t>
            </a:r>
            <a:r>
              <a:rPr lang="en-GB" sz="2400" i="1" dirty="0">
                <a:latin typeface="Raleway" panose="020B0503030101060003" pitchFamily="34" charset="0"/>
              </a:rPr>
              <a:t>are much more frequent – pushing back the completion date</a:t>
            </a:r>
          </a:p>
        </p:txBody>
      </p:sp>
      <p:sp>
        <p:nvSpPr>
          <p:cNvPr id="8" name="TextBox 7"/>
          <p:cNvSpPr txBox="1"/>
          <p:nvPr/>
        </p:nvSpPr>
        <p:spPr>
          <a:xfrm>
            <a:off x="2234019" y="1843546"/>
            <a:ext cx="1552247"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A</a:t>
            </a:r>
          </a:p>
          <a:p>
            <a:pPr algn="ctr"/>
            <a:r>
              <a:rPr lang="en-GB" dirty="0">
                <a:latin typeface="Raleway" panose="020B0503030101060003" pitchFamily="34" charset="0"/>
              </a:rPr>
              <a:t>10d</a:t>
            </a:r>
          </a:p>
        </p:txBody>
      </p:sp>
      <p:sp>
        <p:nvSpPr>
          <p:cNvPr id="9" name="TextBox 8"/>
          <p:cNvSpPr txBox="1"/>
          <p:nvPr/>
        </p:nvSpPr>
        <p:spPr>
          <a:xfrm>
            <a:off x="4657089" y="1853145"/>
            <a:ext cx="1211218" cy="646331"/>
          </a:xfrm>
          <a:prstGeom prst="rect">
            <a:avLst/>
          </a:prstGeom>
          <a:solidFill>
            <a:schemeClr val="tx1">
              <a:lumMod val="10000"/>
              <a:lumOff val="90000"/>
            </a:schemeClr>
          </a:solidFill>
          <a:ln>
            <a:solidFill>
              <a:schemeClr val="tx1"/>
            </a:solidFill>
          </a:ln>
        </p:spPr>
        <p:txBody>
          <a:bodyPr wrap="square" rtlCol="0">
            <a:spAutoFit/>
          </a:bodyPr>
          <a:lstStyle/>
          <a:p>
            <a:r>
              <a:rPr lang="en-GB" dirty="0">
                <a:latin typeface="Raleway" panose="020B0503030101060003" pitchFamily="34" charset="0"/>
              </a:rPr>
              <a:t>Task B</a:t>
            </a:r>
          </a:p>
          <a:p>
            <a:pPr algn="ctr"/>
            <a:r>
              <a:rPr lang="en-GB" dirty="0">
                <a:latin typeface="Raleway" panose="020B0503030101060003" pitchFamily="34" charset="0"/>
              </a:rPr>
              <a:t>6d</a:t>
            </a:r>
          </a:p>
        </p:txBody>
      </p:sp>
      <p:sp>
        <p:nvSpPr>
          <p:cNvPr id="10" name="TextBox 9"/>
          <p:cNvSpPr txBox="1"/>
          <p:nvPr/>
        </p:nvSpPr>
        <p:spPr>
          <a:xfrm>
            <a:off x="6408398" y="1853145"/>
            <a:ext cx="1552247"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C</a:t>
            </a:r>
          </a:p>
          <a:p>
            <a:pPr algn="ctr"/>
            <a:r>
              <a:rPr lang="en-GB" dirty="0">
                <a:latin typeface="Raleway" panose="020B0503030101060003" pitchFamily="34" charset="0"/>
              </a:rPr>
              <a:t>10d</a:t>
            </a:r>
          </a:p>
        </p:txBody>
      </p:sp>
      <p:cxnSp>
        <p:nvCxnSpPr>
          <p:cNvPr id="11" name="Straight Arrow Connector 10">
            <a:extLst>
              <a:ext uri="{C183D7F6-B498-43B3-948B-1728B52AA6E4}">
                <adec:decorative xmlns:adec="http://schemas.microsoft.com/office/drawing/2017/decorative" val="1"/>
              </a:ext>
            </a:extLst>
          </p:cNvPr>
          <p:cNvCxnSpPr>
            <a:cxnSpLocks/>
            <a:stCxn id="31" idx="3"/>
            <a:endCxn id="9" idx="1"/>
          </p:cNvCxnSpPr>
          <p:nvPr/>
        </p:nvCxnSpPr>
        <p:spPr>
          <a:xfrm>
            <a:off x="4148229" y="2166711"/>
            <a:ext cx="508860" cy="960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C183D7F6-B498-43B3-948B-1728B52AA6E4}">
                <adec:decorative xmlns:adec="http://schemas.microsoft.com/office/drawing/2017/decorative" val="1"/>
              </a:ext>
            </a:extLst>
          </p:cNvPr>
          <p:cNvCxnSpPr/>
          <p:nvPr/>
        </p:nvCxnSpPr>
        <p:spPr>
          <a:xfrm>
            <a:off x="5700475" y="2185717"/>
            <a:ext cx="707922"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03880" y="3068836"/>
            <a:ext cx="919400"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D</a:t>
            </a:r>
          </a:p>
          <a:p>
            <a:pPr algn="ctr"/>
            <a:r>
              <a:rPr lang="en-GB" dirty="0">
                <a:latin typeface="Raleway" panose="020B0503030101060003" pitchFamily="34" charset="0"/>
              </a:rPr>
              <a:t>6d</a:t>
            </a:r>
          </a:p>
        </p:txBody>
      </p:sp>
      <p:sp>
        <p:nvSpPr>
          <p:cNvPr id="14" name="TextBox 13"/>
          <p:cNvSpPr txBox="1"/>
          <p:nvPr/>
        </p:nvSpPr>
        <p:spPr>
          <a:xfrm>
            <a:off x="4024243" y="3059429"/>
            <a:ext cx="1676233"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E</a:t>
            </a:r>
          </a:p>
          <a:p>
            <a:pPr algn="ctr"/>
            <a:r>
              <a:rPr lang="en-GB" dirty="0">
                <a:latin typeface="Raleway" panose="020B0503030101060003" pitchFamily="34" charset="0"/>
              </a:rPr>
              <a:t>10d</a:t>
            </a:r>
          </a:p>
        </p:txBody>
      </p:sp>
      <p:sp>
        <p:nvSpPr>
          <p:cNvPr id="15" name="TextBox 14"/>
          <p:cNvSpPr txBox="1"/>
          <p:nvPr/>
        </p:nvSpPr>
        <p:spPr>
          <a:xfrm>
            <a:off x="6408398" y="3059429"/>
            <a:ext cx="857407" cy="923330"/>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F</a:t>
            </a:r>
          </a:p>
          <a:p>
            <a:pPr algn="ctr"/>
            <a:r>
              <a:rPr lang="en-GB" dirty="0">
                <a:latin typeface="Raleway" panose="020B0503030101060003" pitchFamily="34" charset="0"/>
              </a:rPr>
              <a:t>5d</a:t>
            </a:r>
          </a:p>
        </p:txBody>
      </p:sp>
      <p:cxnSp>
        <p:nvCxnSpPr>
          <p:cNvPr id="16" name="Straight Arrow Connector 15">
            <a:extLst>
              <a:ext uri="{C183D7F6-B498-43B3-948B-1728B52AA6E4}">
                <adec:decorative xmlns:adec="http://schemas.microsoft.com/office/drawing/2017/decorative" val="1"/>
              </a:ext>
            </a:extLst>
          </p:cNvPr>
          <p:cNvCxnSpPr>
            <a:stCxn id="13" idx="3"/>
            <a:endCxn id="14" idx="1"/>
          </p:cNvCxnSpPr>
          <p:nvPr/>
        </p:nvCxnSpPr>
        <p:spPr>
          <a:xfrm flipV="1">
            <a:off x="3623280" y="3382595"/>
            <a:ext cx="400962" cy="9407"/>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C183D7F6-B498-43B3-948B-1728B52AA6E4}">
                <adec:decorative xmlns:adec="http://schemas.microsoft.com/office/drawing/2017/decorative" val="1"/>
              </a:ext>
            </a:extLst>
          </p:cNvPr>
          <p:cNvCxnSpPr/>
          <p:nvPr/>
        </p:nvCxnSpPr>
        <p:spPr>
          <a:xfrm>
            <a:off x="5700475" y="3392001"/>
            <a:ext cx="707922"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80479" y="4263896"/>
            <a:ext cx="1009807"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G</a:t>
            </a:r>
          </a:p>
          <a:p>
            <a:pPr algn="ctr"/>
            <a:r>
              <a:rPr lang="en-GB" dirty="0">
                <a:latin typeface="Raleway" panose="020B0503030101060003" pitchFamily="34" charset="0"/>
              </a:rPr>
              <a:t>6d</a:t>
            </a:r>
          </a:p>
        </p:txBody>
      </p:sp>
      <p:sp>
        <p:nvSpPr>
          <p:cNvPr id="19" name="TextBox 18"/>
          <p:cNvSpPr txBox="1"/>
          <p:nvPr/>
        </p:nvSpPr>
        <p:spPr>
          <a:xfrm>
            <a:off x="3104170" y="4272955"/>
            <a:ext cx="945232"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H</a:t>
            </a:r>
          </a:p>
          <a:p>
            <a:pPr algn="ctr"/>
            <a:r>
              <a:rPr lang="en-GB" dirty="0">
                <a:latin typeface="Raleway" panose="020B0503030101060003" pitchFamily="34" charset="0"/>
              </a:rPr>
              <a:t>4d</a:t>
            </a:r>
          </a:p>
        </p:txBody>
      </p:sp>
      <p:sp>
        <p:nvSpPr>
          <p:cNvPr id="20" name="TextBox 19"/>
          <p:cNvSpPr txBox="1"/>
          <p:nvPr/>
        </p:nvSpPr>
        <p:spPr>
          <a:xfrm>
            <a:off x="4676172" y="4272955"/>
            <a:ext cx="1109224" cy="646331"/>
          </a:xfrm>
          <a:prstGeom prst="rect">
            <a:avLst/>
          </a:prstGeom>
          <a:solidFill>
            <a:schemeClr val="tx1">
              <a:lumMod val="10000"/>
              <a:lumOff val="90000"/>
            </a:schemeClr>
          </a:solidFill>
          <a:ln>
            <a:solidFill>
              <a:schemeClr val="tx1"/>
            </a:solidFill>
          </a:ln>
        </p:spPr>
        <p:txBody>
          <a:bodyPr wrap="square" rtlCol="0">
            <a:spAutoFit/>
          </a:bodyPr>
          <a:lstStyle/>
          <a:p>
            <a:r>
              <a:rPr lang="en-GB" dirty="0">
                <a:latin typeface="Raleway" panose="020B0503030101060003" pitchFamily="34" charset="0"/>
              </a:rPr>
              <a:t>Task I</a:t>
            </a:r>
          </a:p>
          <a:p>
            <a:pPr algn="ctr"/>
            <a:r>
              <a:rPr lang="en-GB" dirty="0">
                <a:latin typeface="Raleway" panose="020B0503030101060003" pitchFamily="34" charset="0"/>
              </a:rPr>
              <a:t>6d</a:t>
            </a:r>
          </a:p>
        </p:txBody>
      </p:sp>
      <p:cxnSp>
        <p:nvCxnSpPr>
          <p:cNvPr id="21" name="Straight Arrow Connector 20">
            <a:extLst>
              <a:ext uri="{C183D7F6-B498-43B3-948B-1728B52AA6E4}">
                <adec:decorative xmlns:adec="http://schemas.microsoft.com/office/drawing/2017/decorative" val="1"/>
              </a:ext>
            </a:extLst>
          </p:cNvPr>
          <p:cNvCxnSpPr>
            <a:cxnSpLocks/>
            <a:stCxn id="18" idx="3"/>
            <a:endCxn id="19" idx="1"/>
          </p:cNvCxnSpPr>
          <p:nvPr/>
        </p:nvCxnSpPr>
        <p:spPr>
          <a:xfrm>
            <a:off x="2790286" y="4587062"/>
            <a:ext cx="313884" cy="9059"/>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C183D7F6-B498-43B3-948B-1728B52AA6E4}">
                <adec:decorative xmlns:adec="http://schemas.microsoft.com/office/drawing/2017/decorative" val="1"/>
              </a:ext>
            </a:extLst>
          </p:cNvPr>
          <p:cNvCxnSpPr>
            <a:cxnSpLocks/>
            <a:stCxn id="19" idx="3"/>
          </p:cNvCxnSpPr>
          <p:nvPr/>
        </p:nvCxnSpPr>
        <p:spPr>
          <a:xfrm flipV="1">
            <a:off x="4049402" y="4587065"/>
            <a:ext cx="627766" cy="9056"/>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093011" y="4265712"/>
            <a:ext cx="857407"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J</a:t>
            </a:r>
          </a:p>
          <a:p>
            <a:pPr algn="ctr"/>
            <a:r>
              <a:rPr lang="en-GB" dirty="0">
                <a:latin typeface="Raleway" panose="020B0503030101060003" pitchFamily="34" charset="0"/>
              </a:rPr>
              <a:t>5d</a:t>
            </a:r>
          </a:p>
        </p:txBody>
      </p:sp>
      <p:sp>
        <p:nvSpPr>
          <p:cNvPr id="24" name="TextBox 23"/>
          <p:cNvSpPr txBox="1"/>
          <p:nvPr/>
        </p:nvSpPr>
        <p:spPr>
          <a:xfrm>
            <a:off x="7265805" y="4263896"/>
            <a:ext cx="1376683"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K</a:t>
            </a:r>
          </a:p>
          <a:p>
            <a:pPr algn="ctr"/>
            <a:r>
              <a:rPr lang="en-GB" dirty="0">
                <a:latin typeface="Raleway" panose="020B0503030101060003" pitchFamily="34" charset="0"/>
              </a:rPr>
              <a:t>11d</a:t>
            </a:r>
          </a:p>
        </p:txBody>
      </p:sp>
      <p:cxnSp>
        <p:nvCxnSpPr>
          <p:cNvPr id="25" name="Straight Arrow Connector 24">
            <a:extLst>
              <a:ext uri="{C183D7F6-B498-43B3-948B-1728B52AA6E4}">
                <adec:decorative xmlns:adec="http://schemas.microsoft.com/office/drawing/2017/decorative" val="1"/>
              </a:ext>
            </a:extLst>
          </p:cNvPr>
          <p:cNvCxnSpPr>
            <a:cxnSpLocks/>
            <a:stCxn id="20" idx="3"/>
            <a:endCxn id="23" idx="1"/>
          </p:cNvCxnSpPr>
          <p:nvPr/>
        </p:nvCxnSpPr>
        <p:spPr>
          <a:xfrm flipV="1">
            <a:off x="5785396" y="4588878"/>
            <a:ext cx="307615" cy="7243"/>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C183D7F6-B498-43B3-948B-1728B52AA6E4}">
                <adec:decorative xmlns:adec="http://schemas.microsoft.com/office/drawing/2017/decorative" val="1"/>
              </a:ext>
            </a:extLst>
          </p:cNvPr>
          <p:cNvCxnSpPr>
            <a:endCxn id="24" idx="1"/>
          </p:cNvCxnSpPr>
          <p:nvPr/>
        </p:nvCxnSpPr>
        <p:spPr>
          <a:xfrm>
            <a:off x="6790358" y="4587061"/>
            <a:ext cx="475447"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908959" y="3069852"/>
            <a:ext cx="1552247"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L</a:t>
            </a:r>
          </a:p>
          <a:p>
            <a:pPr algn="ctr"/>
            <a:r>
              <a:rPr lang="en-GB" dirty="0">
                <a:latin typeface="Raleway" panose="020B0503030101060003" pitchFamily="34" charset="0"/>
              </a:rPr>
              <a:t>10d</a:t>
            </a:r>
          </a:p>
        </p:txBody>
      </p:sp>
      <p:cxnSp>
        <p:nvCxnSpPr>
          <p:cNvPr id="28" name="Straight Arrow Connector 27">
            <a:extLst>
              <a:ext uri="{C183D7F6-B498-43B3-948B-1728B52AA6E4}">
                <adec:decorative xmlns:adec="http://schemas.microsoft.com/office/drawing/2017/decorative" val="1"/>
              </a:ext>
            </a:extLst>
          </p:cNvPr>
          <p:cNvCxnSpPr>
            <a:stCxn id="10" idx="3"/>
            <a:endCxn id="27" idx="1"/>
          </p:cNvCxnSpPr>
          <p:nvPr/>
        </p:nvCxnSpPr>
        <p:spPr>
          <a:xfrm>
            <a:off x="7960644" y="2176311"/>
            <a:ext cx="948314" cy="1216707"/>
          </a:xfrm>
          <a:prstGeom prst="straightConnector1">
            <a:avLst/>
          </a:prstGeom>
          <a:ln w="28575">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C183D7F6-B498-43B3-948B-1728B52AA6E4}">
                <adec:decorative xmlns:adec="http://schemas.microsoft.com/office/drawing/2017/decorative" val="1"/>
              </a:ext>
            </a:extLst>
          </p:cNvPr>
          <p:cNvCxnSpPr>
            <a:stCxn id="15" idx="3"/>
            <a:endCxn id="27" idx="1"/>
          </p:cNvCxnSpPr>
          <p:nvPr/>
        </p:nvCxnSpPr>
        <p:spPr>
          <a:xfrm flipV="1">
            <a:off x="7265805" y="3393018"/>
            <a:ext cx="1643154" cy="128076"/>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C183D7F6-B498-43B3-948B-1728B52AA6E4}">
                <adec:decorative xmlns:adec="http://schemas.microsoft.com/office/drawing/2017/decorative" val="1"/>
              </a:ext>
            </a:extLst>
          </p:cNvPr>
          <p:cNvCxnSpPr>
            <a:stCxn id="24" idx="3"/>
            <a:endCxn id="27" idx="1"/>
          </p:cNvCxnSpPr>
          <p:nvPr/>
        </p:nvCxnSpPr>
        <p:spPr>
          <a:xfrm flipV="1">
            <a:off x="8642488" y="3393017"/>
            <a:ext cx="266471" cy="1194044"/>
          </a:xfrm>
          <a:prstGeom prst="straightConnector1">
            <a:avLst/>
          </a:prstGeom>
          <a:ln w="28575">
            <a:solidFill>
              <a:schemeClr val="tx1"/>
            </a:solidFill>
            <a:tailEnd type="none" w="lg" len="med"/>
          </a:ln>
        </p:spPr>
        <p:style>
          <a:lnRef idx="1">
            <a:schemeClr val="accent1"/>
          </a:lnRef>
          <a:fillRef idx="0">
            <a:schemeClr val="accent1"/>
          </a:fillRef>
          <a:effectRef idx="0">
            <a:schemeClr val="accent1"/>
          </a:effectRef>
          <a:fontRef idx="minor">
            <a:schemeClr val="tx1"/>
          </a:fontRef>
        </p:style>
      </p:cxnSp>
      <p:sp>
        <p:nvSpPr>
          <p:cNvPr id="31" name="Rectangle 30">
            <a:extLst>
              <a:ext uri="{C183D7F6-B498-43B3-948B-1728B52AA6E4}">
                <adec:decorative xmlns:adec="http://schemas.microsoft.com/office/drawing/2017/decorative" val="1"/>
              </a:ext>
            </a:extLst>
          </p:cNvPr>
          <p:cNvSpPr/>
          <p:nvPr/>
        </p:nvSpPr>
        <p:spPr>
          <a:xfrm>
            <a:off x="3779806" y="1843545"/>
            <a:ext cx="368423" cy="64633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aleway" panose="020B0503030101060003" pitchFamily="34" charset="0"/>
            </a:endParaRPr>
          </a:p>
        </p:txBody>
      </p:sp>
      <p:sp>
        <p:nvSpPr>
          <p:cNvPr id="32" name="Rectangle 31">
            <a:extLst>
              <a:ext uri="{C183D7F6-B498-43B3-948B-1728B52AA6E4}">
                <adec:decorative xmlns:adec="http://schemas.microsoft.com/office/drawing/2017/decorative" val="1"/>
              </a:ext>
            </a:extLst>
          </p:cNvPr>
          <p:cNvSpPr/>
          <p:nvPr/>
        </p:nvSpPr>
        <p:spPr>
          <a:xfrm>
            <a:off x="5583086" y="3065610"/>
            <a:ext cx="368423" cy="64633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aleway" panose="020B0503030101060003" pitchFamily="34" charset="0"/>
            </a:endParaRPr>
          </a:p>
        </p:txBody>
      </p:sp>
      <p:sp>
        <p:nvSpPr>
          <p:cNvPr id="33" name="Rectangle 32">
            <a:extLst>
              <a:ext uri="{C183D7F6-B498-43B3-948B-1728B52AA6E4}">
                <adec:decorative xmlns:adec="http://schemas.microsoft.com/office/drawing/2017/decorative" val="1"/>
              </a:ext>
            </a:extLst>
          </p:cNvPr>
          <p:cNvSpPr/>
          <p:nvPr/>
        </p:nvSpPr>
        <p:spPr>
          <a:xfrm>
            <a:off x="3994861" y="4272955"/>
            <a:ext cx="368423" cy="64633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aleway" panose="020B0503030101060003" pitchFamily="34" charset="0"/>
            </a:endParaRPr>
          </a:p>
        </p:txBody>
      </p:sp>
      <p:sp>
        <p:nvSpPr>
          <p:cNvPr id="35" name="Rectangle 34">
            <a:extLst>
              <a:ext uri="{C183D7F6-B498-43B3-948B-1728B52AA6E4}">
                <adec:decorative xmlns:adec="http://schemas.microsoft.com/office/drawing/2017/decorative" val="1"/>
              </a:ext>
            </a:extLst>
          </p:cNvPr>
          <p:cNvSpPr/>
          <p:nvPr/>
        </p:nvSpPr>
        <p:spPr>
          <a:xfrm>
            <a:off x="3316321" y="3065004"/>
            <a:ext cx="368423" cy="6463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aleway" panose="020B0503030101060003" pitchFamily="34" charset="0"/>
            </a:endParaRPr>
          </a:p>
        </p:txBody>
      </p:sp>
      <p:sp>
        <p:nvSpPr>
          <p:cNvPr id="36" name="Rectangle 35">
            <a:extLst>
              <a:ext uri="{C183D7F6-B498-43B3-948B-1728B52AA6E4}">
                <adec:decorative xmlns:adec="http://schemas.microsoft.com/office/drawing/2017/decorative" val="1"/>
              </a:ext>
            </a:extLst>
          </p:cNvPr>
          <p:cNvSpPr/>
          <p:nvPr/>
        </p:nvSpPr>
        <p:spPr>
          <a:xfrm>
            <a:off x="5499884" y="4279136"/>
            <a:ext cx="368423" cy="64633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aleway" panose="020B0503030101060003" pitchFamily="34" charset="0"/>
            </a:endParaRPr>
          </a:p>
        </p:txBody>
      </p:sp>
      <p:sp>
        <p:nvSpPr>
          <p:cNvPr id="37" name="Right Arrow 36">
            <a:extLst>
              <a:ext uri="{C183D7F6-B498-43B3-948B-1728B52AA6E4}">
                <adec:decorative xmlns:adec="http://schemas.microsoft.com/office/drawing/2017/decorative" val="1"/>
              </a:ext>
            </a:extLst>
          </p:cNvPr>
          <p:cNvSpPr/>
          <p:nvPr/>
        </p:nvSpPr>
        <p:spPr>
          <a:xfrm>
            <a:off x="3810649" y="1563368"/>
            <a:ext cx="368423" cy="1704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aleway" panose="020B0503030101060003" pitchFamily="34" charset="0"/>
            </a:endParaRPr>
          </a:p>
        </p:txBody>
      </p:sp>
      <p:sp>
        <p:nvSpPr>
          <p:cNvPr id="38" name="Right Arrow 37">
            <a:extLst>
              <a:ext uri="{C183D7F6-B498-43B3-948B-1728B52AA6E4}">
                <adec:decorative xmlns:adec="http://schemas.microsoft.com/office/drawing/2017/decorative" val="1"/>
              </a:ext>
            </a:extLst>
          </p:cNvPr>
          <p:cNvSpPr/>
          <p:nvPr/>
        </p:nvSpPr>
        <p:spPr>
          <a:xfrm>
            <a:off x="5582564" y="2784663"/>
            <a:ext cx="368423" cy="1704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aleway" panose="020B0503030101060003" pitchFamily="34" charset="0"/>
            </a:endParaRPr>
          </a:p>
        </p:txBody>
      </p:sp>
      <p:sp>
        <p:nvSpPr>
          <p:cNvPr id="39" name="Right Arrow 38">
            <a:extLst>
              <a:ext uri="{C183D7F6-B498-43B3-948B-1728B52AA6E4}">
                <adec:decorative xmlns:adec="http://schemas.microsoft.com/office/drawing/2017/decorative" val="1"/>
              </a:ext>
            </a:extLst>
          </p:cNvPr>
          <p:cNvSpPr/>
          <p:nvPr/>
        </p:nvSpPr>
        <p:spPr>
          <a:xfrm>
            <a:off x="4007789" y="4018026"/>
            <a:ext cx="368423" cy="17048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aleway" panose="020B0503030101060003" pitchFamily="34" charset="0"/>
            </a:endParaRPr>
          </a:p>
        </p:txBody>
      </p:sp>
      <p:sp>
        <p:nvSpPr>
          <p:cNvPr id="40" name="Left Arrow 39">
            <a:extLst>
              <a:ext uri="{C183D7F6-B498-43B3-948B-1728B52AA6E4}">
                <adec:decorative xmlns:adec="http://schemas.microsoft.com/office/drawing/2017/decorative" val="1"/>
              </a:ext>
            </a:extLst>
          </p:cNvPr>
          <p:cNvSpPr/>
          <p:nvPr/>
        </p:nvSpPr>
        <p:spPr>
          <a:xfrm>
            <a:off x="5332053" y="1563368"/>
            <a:ext cx="368423" cy="170482"/>
          </a:xfrm>
          <a:prstGeom prst="lef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aleway" panose="020B0503030101060003" pitchFamily="34" charset="0"/>
            </a:endParaRPr>
          </a:p>
        </p:txBody>
      </p:sp>
      <p:sp>
        <p:nvSpPr>
          <p:cNvPr id="41" name="Left Arrow 40">
            <a:extLst>
              <a:ext uri="{C183D7F6-B498-43B3-948B-1728B52AA6E4}">
                <adec:decorative xmlns:adec="http://schemas.microsoft.com/office/drawing/2017/decorative" val="1"/>
              </a:ext>
            </a:extLst>
          </p:cNvPr>
          <p:cNvSpPr/>
          <p:nvPr/>
        </p:nvSpPr>
        <p:spPr>
          <a:xfrm>
            <a:off x="3316320" y="2784663"/>
            <a:ext cx="368423" cy="170482"/>
          </a:xfrm>
          <a:prstGeom prst="lef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aleway" panose="020B0503030101060003" pitchFamily="34" charset="0"/>
            </a:endParaRPr>
          </a:p>
        </p:txBody>
      </p:sp>
      <p:sp>
        <p:nvSpPr>
          <p:cNvPr id="42" name="Left Arrow 41">
            <a:extLst>
              <a:ext uri="{C183D7F6-B498-43B3-948B-1728B52AA6E4}">
                <adec:decorative xmlns:adec="http://schemas.microsoft.com/office/drawing/2017/decorative" val="1"/>
              </a:ext>
            </a:extLst>
          </p:cNvPr>
          <p:cNvSpPr/>
          <p:nvPr/>
        </p:nvSpPr>
        <p:spPr>
          <a:xfrm>
            <a:off x="5332052" y="4041998"/>
            <a:ext cx="368423" cy="170482"/>
          </a:xfrm>
          <a:prstGeom prst="lef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aleway" panose="020B0503030101060003" pitchFamily="34" charset="0"/>
            </a:endParaRPr>
          </a:p>
        </p:txBody>
      </p:sp>
      <p:sp>
        <p:nvSpPr>
          <p:cNvPr id="43" name="Rectangle 42">
            <a:extLst>
              <a:ext uri="{C183D7F6-B498-43B3-948B-1728B52AA6E4}">
                <adec:decorative xmlns:adec="http://schemas.microsoft.com/office/drawing/2017/decorative" val="1"/>
              </a:ext>
            </a:extLst>
          </p:cNvPr>
          <p:cNvSpPr/>
          <p:nvPr/>
        </p:nvSpPr>
        <p:spPr>
          <a:xfrm>
            <a:off x="5499883" y="1846191"/>
            <a:ext cx="368423" cy="64633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aleway" panose="020B0503030101060003" pitchFamily="34" charset="0"/>
            </a:endParaRPr>
          </a:p>
        </p:txBody>
      </p:sp>
      <p:sp>
        <p:nvSpPr>
          <p:cNvPr id="44" name="Rectangle 43">
            <a:extLst>
              <a:ext uri="{C183D7F6-B498-43B3-948B-1728B52AA6E4}">
                <adec:decorative xmlns:adec="http://schemas.microsoft.com/office/drawing/2017/decorative" val="1"/>
              </a:ext>
            </a:extLst>
          </p:cNvPr>
          <p:cNvSpPr/>
          <p:nvPr/>
        </p:nvSpPr>
        <p:spPr>
          <a:xfrm>
            <a:off x="3316321" y="3065610"/>
            <a:ext cx="368423" cy="64633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aleway" panose="020B0503030101060003" pitchFamily="34" charset="0"/>
            </a:endParaRPr>
          </a:p>
        </p:txBody>
      </p:sp>
      <p:sp>
        <p:nvSpPr>
          <p:cNvPr id="45" name="Rectangle 44">
            <a:extLst>
              <a:ext uri="{C183D7F6-B498-43B3-948B-1728B52AA6E4}">
                <adec:decorative xmlns:adec="http://schemas.microsoft.com/office/drawing/2017/decorative" val="1"/>
              </a:ext>
            </a:extLst>
          </p:cNvPr>
          <p:cNvSpPr/>
          <p:nvPr/>
        </p:nvSpPr>
        <p:spPr>
          <a:xfrm>
            <a:off x="5499884" y="4271475"/>
            <a:ext cx="368423" cy="64633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aleway" panose="020B0503030101060003" pitchFamily="34" charset="0"/>
            </a:endParaRPr>
          </a:p>
        </p:txBody>
      </p:sp>
    </p:spTree>
    <p:extLst>
      <p:ext uri="{BB962C8B-B14F-4D97-AF65-F5344CB8AC3E}">
        <p14:creationId xmlns:p14="http://schemas.microsoft.com/office/powerpoint/2010/main" val="218517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descr="If all goes as planned it takes 15 days"/>
          <p:cNvGrpSpPr/>
          <p:nvPr/>
        </p:nvGrpSpPr>
        <p:grpSpPr>
          <a:xfrm>
            <a:off x="866940" y="1793846"/>
            <a:ext cx="2480212" cy="3206807"/>
            <a:chOff x="472634" y="1880285"/>
            <a:chExt cx="2480212" cy="3206807"/>
          </a:xfrm>
        </p:grpSpPr>
        <p:sp>
          <p:nvSpPr>
            <p:cNvPr id="2" name="TextBox 1"/>
            <p:cNvSpPr txBox="1"/>
            <p:nvPr/>
          </p:nvSpPr>
          <p:spPr>
            <a:xfrm>
              <a:off x="472634" y="3513073"/>
              <a:ext cx="967820"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B</a:t>
              </a:r>
            </a:p>
            <a:p>
              <a:pPr algn="ctr"/>
              <a:r>
                <a:rPr lang="en-GB" dirty="0">
                  <a:latin typeface="Raleway" panose="020B0503030101060003" pitchFamily="34" charset="0"/>
                </a:rPr>
                <a:t>5d</a:t>
              </a:r>
            </a:p>
          </p:txBody>
        </p:sp>
        <p:sp>
          <p:nvSpPr>
            <p:cNvPr id="3" name="TextBox 2"/>
            <p:cNvSpPr txBox="1"/>
            <p:nvPr/>
          </p:nvSpPr>
          <p:spPr>
            <a:xfrm>
              <a:off x="1943575" y="3513073"/>
              <a:ext cx="1009271"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D</a:t>
              </a:r>
            </a:p>
            <a:p>
              <a:pPr algn="ctr"/>
              <a:r>
                <a:rPr lang="en-GB" dirty="0">
                  <a:latin typeface="Raleway" panose="020B0503030101060003" pitchFamily="34" charset="0"/>
                </a:rPr>
                <a:t>10d</a:t>
              </a:r>
            </a:p>
          </p:txBody>
        </p:sp>
        <p:cxnSp>
          <p:nvCxnSpPr>
            <p:cNvPr id="4" name="Straight Arrow Connector 3"/>
            <p:cNvCxnSpPr>
              <a:cxnSpLocks/>
              <a:stCxn id="8" idx="3"/>
              <a:endCxn id="3" idx="1"/>
            </p:cNvCxnSpPr>
            <p:nvPr/>
          </p:nvCxnSpPr>
          <p:spPr>
            <a:xfrm>
              <a:off x="1440454" y="2877166"/>
              <a:ext cx="503121" cy="9590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cxnSpLocks/>
              <a:stCxn id="2" idx="3"/>
              <a:endCxn id="3" idx="1"/>
            </p:cNvCxnSpPr>
            <p:nvPr/>
          </p:nvCxnSpPr>
          <p:spPr>
            <a:xfrm>
              <a:off x="1440454" y="3836239"/>
              <a:ext cx="50312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a:stCxn id="7" idx="3"/>
              <a:endCxn id="3" idx="1"/>
            </p:cNvCxnSpPr>
            <p:nvPr/>
          </p:nvCxnSpPr>
          <p:spPr>
            <a:xfrm flipV="1">
              <a:off x="1440454" y="3836239"/>
              <a:ext cx="503121" cy="9276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72634" y="4440761"/>
              <a:ext cx="967820"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C</a:t>
              </a:r>
            </a:p>
            <a:p>
              <a:pPr algn="ctr"/>
              <a:r>
                <a:rPr lang="en-GB" dirty="0">
                  <a:latin typeface="Raleway" panose="020B0503030101060003" pitchFamily="34" charset="0"/>
                </a:rPr>
                <a:t>5d</a:t>
              </a:r>
            </a:p>
          </p:txBody>
        </p:sp>
        <p:sp>
          <p:nvSpPr>
            <p:cNvPr id="8" name="TextBox 7"/>
            <p:cNvSpPr txBox="1"/>
            <p:nvPr/>
          </p:nvSpPr>
          <p:spPr>
            <a:xfrm>
              <a:off x="472634" y="2554000"/>
              <a:ext cx="967820"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A</a:t>
              </a:r>
            </a:p>
            <a:p>
              <a:pPr algn="ctr"/>
              <a:r>
                <a:rPr lang="en-GB" dirty="0">
                  <a:latin typeface="Raleway" panose="020B0503030101060003" pitchFamily="34" charset="0"/>
                </a:rPr>
                <a:t>5d</a:t>
              </a:r>
            </a:p>
          </p:txBody>
        </p:sp>
        <p:sp>
          <p:nvSpPr>
            <p:cNvPr id="9" name="TextBox 8"/>
            <p:cNvSpPr txBox="1"/>
            <p:nvPr/>
          </p:nvSpPr>
          <p:spPr>
            <a:xfrm>
              <a:off x="583046" y="1880285"/>
              <a:ext cx="1794081" cy="461665"/>
            </a:xfrm>
            <a:prstGeom prst="rect">
              <a:avLst/>
            </a:prstGeom>
            <a:noFill/>
          </p:spPr>
          <p:txBody>
            <a:bodyPr wrap="none" rtlCol="0">
              <a:spAutoFit/>
            </a:bodyPr>
            <a:lstStyle/>
            <a:p>
              <a:r>
                <a:rPr lang="en-GB" sz="2400" dirty="0">
                  <a:latin typeface="Raleway" panose="020B0503030101060003" pitchFamily="34" charset="0"/>
                </a:rPr>
                <a:t>As planned</a:t>
              </a:r>
            </a:p>
          </p:txBody>
        </p:sp>
      </p:grpSp>
      <p:grpSp>
        <p:nvGrpSpPr>
          <p:cNvPr id="31" name="Group 30" descr="However, if Task A finishes late - then the project becomes late"/>
          <p:cNvGrpSpPr/>
          <p:nvPr/>
        </p:nvGrpSpPr>
        <p:grpSpPr>
          <a:xfrm>
            <a:off x="4028547" y="1745643"/>
            <a:ext cx="2908547" cy="3077285"/>
            <a:chOff x="3249728" y="2009807"/>
            <a:chExt cx="2908547" cy="3077285"/>
          </a:xfrm>
        </p:grpSpPr>
        <p:sp>
          <p:nvSpPr>
            <p:cNvPr id="10" name="TextBox 9"/>
            <p:cNvSpPr txBox="1"/>
            <p:nvPr/>
          </p:nvSpPr>
          <p:spPr>
            <a:xfrm>
              <a:off x="3249728" y="3513073"/>
              <a:ext cx="1063647"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B</a:t>
              </a:r>
            </a:p>
            <a:p>
              <a:pPr algn="ctr"/>
              <a:r>
                <a:rPr lang="en-GB" dirty="0">
                  <a:latin typeface="Raleway" panose="020B0503030101060003" pitchFamily="34" charset="0"/>
                </a:rPr>
                <a:t>5d</a:t>
              </a:r>
            </a:p>
          </p:txBody>
        </p:sp>
        <p:sp>
          <p:nvSpPr>
            <p:cNvPr id="11" name="TextBox 10"/>
            <p:cNvSpPr txBox="1"/>
            <p:nvPr/>
          </p:nvSpPr>
          <p:spPr>
            <a:xfrm>
              <a:off x="5149004" y="3513073"/>
              <a:ext cx="1009271"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D</a:t>
              </a:r>
            </a:p>
            <a:p>
              <a:pPr algn="ctr"/>
              <a:r>
                <a:rPr lang="en-GB" dirty="0">
                  <a:latin typeface="Raleway" panose="020B0503030101060003" pitchFamily="34" charset="0"/>
                </a:rPr>
                <a:t>10d</a:t>
              </a:r>
            </a:p>
          </p:txBody>
        </p:sp>
        <p:cxnSp>
          <p:nvCxnSpPr>
            <p:cNvPr id="12" name="Straight Arrow Connector 11"/>
            <p:cNvCxnSpPr>
              <a:stCxn id="18" idx="3"/>
              <a:endCxn id="11" idx="1"/>
            </p:cNvCxnSpPr>
            <p:nvPr/>
          </p:nvCxnSpPr>
          <p:spPr>
            <a:xfrm>
              <a:off x="4610258" y="2877166"/>
              <a:ext cx="538746" cy="9590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cxnSpLocks/>
              <a:stCxn id="10" idx="3"/>
              <a:endCxn id="11" idx="1"/>
            </p:cNvCxnSpPr>
            <p:nvPr/>
          </p:nvCxnSpPr>
          <p:spPr>
            <a:xfrm>
              <a:off x="4313375" y="3836239"/>
              <a:ext cx="83562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stCxn id="15" idx="3"/>
              <a:endCxn id="11" idx="1"/>
            </p:cNvCxnSpPr>
            <p:nvPr/>
          </p:nvCxnSpPr>
          <p:spPr>
            <a:xfrm flipV="1">
              <a:off x="4313375" y="3836239"/>
              <a:ext cx="835629" cy="9276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81396" y="4440761"/>
              <a:ext cx="1031979"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C</a:t>
              </a:r>
            </a:p>
            <a:p>
              <a:pPr algn="ctr"/>
              <a:r>
                <a:rPr lang="en-GB" dirty="0">
                  <a:latin typeface="Raleway" panose="020B0503030101060003" pitchFamily="34" charset="0"/>
                </a:rPr>
                <a:t>5d</a:t>
              </a:r>
            </a:p>
          </p:txBody>
        </p:sp>
        <p:sp>
          <p:nvSpPr>
            <p:cNvPr id="16" name="TextBox 15"/>
            <p:cNvSpPr txBox="1"/>
            <p:nvPr/>
          </p:nvSpPr>
          <p:spPr>
            <a:xfrm>
              <a:off x="3281396" y="2554000"/>
              <a:ext cx="1031979"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A</a:t>
              </a:r>
            </a:p>
            <a:p>
              <a:pPr algn="ctr"/>
              <a:r>
                <a:rPr lang="en-GB" dirty="0">
                  <a:latin typeface="Raleway" panose="020B0503030101060003" pitchFamily="34" charset="0"/>
                </a:rPr>
                <a:t>5d</a:t>
              </a:r>
            </a:p>
          </p:txBody>
        </p:sp>
        <p:sp>
          <p:nvSpPr>
            <p:cNvPr id="17" name="TextBox 16"/>
            <p:cNvSpPr txBox="1"/>
            <p:nvPr/>
          </p:nvSpPr>
          <p:spPr>
            <a:xfrm>
              <a:off x="3281396" y="2009807"/>
              <a:ext cx="2744662" cy="461665"/>
            </a:xfrm>
            <a:prstGeom prst="rect">
              <a:avLst/>
            </a:prstGeom>
            <a:noFill/>
          </p:spPr>
          <p:txBody>
            <a:bodyPr wrap="none" rtlCol="0">
              <a:spAutoFit/>
            </a:bodyPr>
            <a:lstStyle/>
            <a:p>
              <a:r>
                <a:rPr lang="en-GB" sz="2400" b="1" dirty="0">
                  <a:solidFill>
                    <a:srgbClr val="FF0000"/>
                  </a:solidFill>
                  <a:latin typeface="Raleway" panose="020B0503030101060003" pitchFamily="34" charset="0"/>
                </a:rPr>
                <a:t>Late</a:t>
              </a:r>
              <a:r>
                <a:rPr lang="en-GB" sz="2400" dirty="0">
                  <a:latin typeface="Raleway" panose="020B0503030101060003" pitchFamily="34" charset="0"/>
                </a:rPr>
                <a:t> finish - delay</a:t>
              </a:r>
            </a:p>
          </p:txBody>
        </p:sp>
        <p:sp>
          <p:nvSpPr>
            <p:cNvPr id="18" name="Rectangle 17"/>
            <p:cNvSpPr/>
            <p:nvPr/>
          </p:nvSpPr>
          <p:spPr>
            <a:xfrm>
              <a:off x="4313375" y="2554000"/>
              <a:ext cx="296883" cy="64633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aleway" panose="020B0503030101060003" pitchFamily="34" charset="0"/>
              </a:endParaRPr>
            </a:p>
          </p:txBody>
        </p:sp>
      </p:grpSp>
      <p:grpSp>
        <p:nvGrpSpPr>
          <p:cNvPr id="32" name="Group 31" descr="However, if task A finishes early - there is no benefit as the other tasks take time"/>
          <p:cNvGrpSpPr/>
          <p:nvPr/>
        </p:nvGrpSpPr>
        <p:grpSpPr>
          <a:xfrm>
            <a:off x="7317649" y="1748885"/>
            <a:ext cx="3496470" cy="3162012"/>
            <a:chOff x="5872561" y="1925080"/>
            <a:chExt cx="3496470" cy="3162012"/>
          </a:xfrm>
        </p:grpSpPr>
        <p:sp>
          <p:nvSpPr>
            <p:cNvPr id="19" name="TextBox 18"/>
            <p:cNvSpPr txBox="1"/>
            <p:nvPr/>
          </p:nvSpPr>
          <p:spPr>
            <a:xfrm>
              <a:off x="6422365" y="3513073"/>
              <a:ext cx="1009271"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B</a:t>
              </a:r>
            </a:p>
            <a:p>
              <a:pPr algn="ctr"/>
              <a:r>
                <a:rPr lang="en-GB" dirty="0">
                  <a:latin typeface="Raleway" panose="020B0503030101060003" pitchFamily="34" charset="0"/>
                </a:rPr>
                <a:t>5d</a:t>
              </a:r>
            </a:p>
          </p:txBody>
        </p:sp>
        <p:sp>
          <p:nvSpPr>
            <p:cNvPr id="20" name="TextBox 19"/>
            <p:cNvSpPr txBox="1"/>
            <p:nvPr/>
          </p:nvSpPr>
          <p:spPr>
            <a:xfrm>
              <a:off x="7934758" y="3513073"/>
              <a:ext cx="1009271"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D</a:t>
              </a:r>
            </a:p>
            <a:p>
              <a:pPr algn="ctr"/>
              <a:r>
                <a:rPr lang="en-GB" dirty="0">
                  <a:latin typeface="Raleway" panose="020B0503030101060003" pitchFamily="34" charset="0"/>
                </a:rPr>
                <a:t>10d</a:t>
              </a:r>
            </a:p>
          </p:txBody>
        </p:sp>
        <p:cxnSp>
          <p:nvCxnSpPr>
            <p:cNvPr id="21" name="Straight Arrow Connector 20"/>
            <p:cNvCxnSpPr>
              <a:cxnSpLocks/>
              <a:stCxn id="25" idx="3"/>
              <a:endCxn id="20" idx="1"/>
            </p:cNvCxnSpPr>
            <p:nvPr/>
          </p:nvCxnSpPr>
          <p:spPr>
            <a:xfrm>
              <a:off x="7180462" y="2877166"/>
              <a:ext cx="754296" cy="95907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a:stCxn id="19" idx="3"/>
              <a:endCxn id="20" idx="1"/>
            </p:cNvCxnSpPr>
            <p:nvPr/>
          </p:nvCxnSpPr>
          <p:spPr>
            <a:xfrm>
              <a:off x="7431636" y="3836239"/>
              <a:ext cx="50312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a:stCxn id="24" idx="3"/>
              <a:endCxn id="20" idx="1"/>
            </p:cNvCxnSpPr>
            <p:nvPr/>
          </p:nvCxnSpPr>
          <p:spPr>
            <a:xfrm flipV="1">
              <a:off x="7431636" y="3836239"/>
              <a:ext cx="503122" cy="92768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422365" y="4440761"/>
              <a:ext cx="1009271"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C</a:t>
              </a:r>
            </a:p>
            <a:p>
              <a:pPr algn="ctr"/>
              <a:r>
                <a:rPr lang="en-GB" dirty="0">
                  <a:latin typeface="Raleway" panose="020B0503030101060003" pitchFamily="34" charset="0"/>
                </a:rPr>
                <a:t>5d</a:t>
              </a:r>
            </a:p>
          </p:txBody>
        </p:sp>
        <p:sp>
          <p:nvSpPr>
            <p:cNvPr id="25" name="TextBox 24"/>
            <p:cNvSpPr txBox="1"/>
            <p:nvPr/>
          </p:nvSpPr>
          <p:spPr>
            <a:xfrm>
              <a:off x="6422365" y="2554000"/>
              <a:ext cx="758097"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A</a:t>
              </a:r>
            </a:p>
            <a:p>
              <a:pPr algn="ctr"/>
              <a:r>
                <a:rPr lang="en-GB" dirty="0">
                  <a:latin typeface="Raleway" panose="020B0503030101060003" pitchFamily="34" charset="0"/>
                </a:rPr>
                <a:t>3d</a:t>
              </a:r>
            </a:p>
          </p:txBody>
        </p:sp>
        <p:sp>
          <p:nvSpPr>
            <p:cNvPr id="26" name="TextBox 25"/>
            <p:cNvSpPr txBox="1"/>
            <p:nvPr/>
          </p:nvSpPr>
          <p:spPr>
            <a:xfrm>
              <a:off x="5872561" y="1925080"/>
              <a:ext cx="3496470" cy="461665"/>
            </a:xfrm>
            <a:prstGeom prst="rect">
              <a:avLst/>
            </a:prstGeom>
            <a:noFill/>
          </p:spPr>
          <p:txBody>
            <a:bodyPr wrap="none" rtlCol="0">
              <a:spAutoFit/>
            </a:bodyPr>
            <a:lstStyle/>
            <a:p>
              <a:r>
                <a:rPr lang="en-GB" sz="2400" b="1" dirty="0">
                  <a:solidFill>
                    <a:srgbClr val="00B050"/>
                  </a:solidFill>
                  <a:latin typeface="Raleway" panose="020B0503030101060003" pitchFamily="34" charset="0"/>
                </a:rPr>
                <a:t>Early</a:t>
              </a:r>
              <a:r>
                <a:rPr lang="en-GB" sz="2400" dirty="0">
                  <a:latin typeface="Raleway" panose="020B0503030101060003" pitchFamily="34" charset="0"/>
                </a:rPr>
                <a:t> finish – no benefit</a:t>
              </a:r>
            </a:p>
          </p:txBody>
        </p:sp>
        <p:sp>
          <p:nvSpPr>
            <p:cNvPr id="27" name="Rectangle 26"/>
            <p:cNvSpPr/>
            <p:nvPr/>
          </p:nvSpPr>
          <p:spPr>
            <a:xfrm>
              <a:off x="7180462" y="2560988"/>
              <a:ext cx="296883" cy="646331"/>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aleway" panose="020B0503030101060003" pitchFamily="34" charset="0"/>
              </a:endParaRPr>
            </a:p>
          </p:txBody>
        </p:sp>
      </p:grpSp>
      <p:sp>
        <p:nvSpPr>
          <p:cNvPr id="42" name="Title 41">
            <a:extLst>
              <a:ext uri="{FF2B5EF4-FFF2-40B4-BE49-F238E27FC236}">
                <a16:creationId xmlns:a16="http://schemas.microsoft.com/office/drawing/2014/main" id="{B1575FCC-AE75-40CF-981B-25BFBC1A776F}"/>
              </a:ext>
            </a:extLst>
          </p:cNvPr>
          <p:cNvSpPr>
            <a:spLocks noGrp="1"/>
          </p:cNvSpPr>
          <p:nvPr>
            <p:ph type="title"/>
          </p:nvPr>
        </p:nvSpPr>
        <p:spPr>
          <a:xfrm>
            <a:off x="1844298" y="61306"/>
            <a:ext cx="5552263" cy="1325563"/>
          </a:xfrm>
        </p:spPr>
        <p:txBody>
          <a:bodyPr>
            <a:normAutofit/>
          </a:bodyPr>
          <a:lstStyle/>
          <a:p>
            <a:r>
              <a:rPr lang="en-GB" dirty="0">
                <a:latin typeface="ARU Raisonne DemiBold" panose="020B0503040202040103"/>
              </a:rPr>
              <a:t>Converging Tasks tied to schedule dates </a:t>
            </a:r>
            <a:endParaRPr lang="en-GB" dirty="0"/>
          </a:p>
        </p:txBody>
      </p:sp>
      <p:sp>
        <p:nvSpPr>
          <p:cNvPr id="43" name="Content Placeholder 42">
            <a:extLst>
              <a:ext uri="{FF2B5EF4-FFF2-40B4-BE49-F238E27FC236}">
                <a16:creationId xmlns:a16="http://schemas.microsoft.com/office/drawing/2014/main" id="{237DC6B1-8932-40A7-BF3C-8A0B96F41A38}"/>
              </a:ext>
            </a:extLst>
          </p:cNvPr>
          <p:cNvSpPr>
            <a:spLocks noGrp="1"/>
          </p:cNvSpPr>
          <p:nvPr>
            <p:ph idx="1"/>
          </p:nvPr>
        </p:nvSpPr>
        <p:spPr>
          <a:xfrm>
            <a:off x="838200" y="5282009"/>
            <a:ext cx="10515600" cy="894953"/>
          </a:xfrm>
        </p:spPr>
        <p:txBody>
          <a:bodyPr/>
          <a:lstStyle/>
          <a:p>
            <a:r>
              <a:rPr lang="en-GB" dirty="0"/>
              <a:t>Losses Accumulate – Gains Don’t</a:t>
            </a:r>
          </a:p>
        </p:txBody>
      </p:sp>
    </p:spTree>
    <p:extLst>
      <p:ext uri="{BB962C8B-B14F-4D97-AF65-F5344CB8AC3E}">
        <p14:creationId xmlns:p14="http://schemas.microsoft.com/office/powerpoint/2010/main" val="300657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82AC2-F161-4E4D-AF83-394D3C929272}"/>
              </a:ext>
            </a:extLst>
          </p:cNvPr>
          <p:cNvSpPr>
            <a:spLocks noGrp="1"/>
          </p:cNvSpPr>
          <p:nvPr>
            <p:ph type="ctrTitle"/>
          </p:nvPr>
        </p:nvSpPr>
        <p:spPr/>
        <p:txBody>
          <a:bodyPr/>
          <a:lstStyle/>
          <a:p>
            <a:r>
              <a:rPr lang="en-TT" dirty="0"/>
              <a:t>Critical Chain Management</a:t>
            </a:r>
          </a:p>
        </p:txBody>
      </p:sp>
      <p:sp>
        <p:nvSpPr>
          <p:cNvPr id="3" name="Subtitle 2">
            <a:extLst>
              <a:ext uri="{FF2B5EF4-FFF2-40B4-BE49-F238E27FC236}">
                <a16:creationId xmlns:a16="http://schemas.microsoft.com/office/drawing/2014/main" id="{38673C07-409B-4715-92EB-8594195148BC}"/>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2218593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66C11-8093-4069-92E9-87545D7412A6}"/>
              </a:ext>
            </a:extLst>
          </p:cNvPr>
          <p:cNvSpPr>
            <a:spLocks noGrp="1"/>
          </p:cNvSpPr>
          <p:nvPr>
            <p:ph type="title"/>
          </p:nvPr>
        </p:nvSpPr>
        <p:spPr>
          <a:xfrm>
            <a:off x="1844299" y="61306"/>
            <a:ext cx="5557712" cy="1325563"/>
          </a:xfrm>
        </p:spPr>
        <p:txBody>
          <a:bodyPr>
            <a:normAutofit fontScale="90000"/>
          </a:bodyPr>
          <a:lstStyle/>
          <a:p>
            <a:r>
              <a:rPr lang="en-GB" dirty="0"/>
              <a:t>Critical Chain Project Management</a:t>
            </a:r>
          </a:p>
        </p:txBody>
      </p:sp>
      <p:sp>
        <p:nvSpPr>
          <p:cNvPr id="3" name="Content Placeholder 2">
            <a:extLst>
              <a:ext uri="{FF2B5EF4-FFF2-40B4-BE49-F238E27FC236}">
                <a16:creationId xmlns:a16="http://schemas.microsoft.com/office/drawing/2014/main" id="{BA304B98-0565-402E-9E3A-7BF2B800562F}"/>
              </a:ext>
            </a:extLst>
          </p:cNvPr>
          <p:cNvSpPr>
            <a:spLocks noGrp="1"/>
          </p:cNvSpPr>
          <p:nvPr>
            <p:ph idx="1"/>
          </p:nvPr>
        </p:nvSpPr>
        <p:spPr>
          <a:xfrm>
            <a:off x="838200" y="1825625"/>
            <a:ext cx="7756038" cy="4351338"/>
          </a:xfrm>
        </p:spPr>
        <p:txBody>
          <a:bodyPr>
            <a:normAutofit fontScale="85000" lnSpcReduction="10000"/>
          </a:bodyPr>
          <a:lstStyle/>
          <a:p>
            <a:r>
              <a:rPr lang="en-GB" dirty="0"/>
              <a:t>Based on the work of Eli Goldratt</a:t>
            </a:r>
          </a:p>
          <a:p>
            <a:r>
              <a:rPr lang="en-GB" dirty="0"/>
              <a:t>Business novel – explains the idea as a story</a:t>
            </a:r>
          </a:p>
          <a:p>
            <a:endParaRPr lang="en-GB" dirty="0"/>
          </a:p>
          <a:p>
            <a:r>
              <a:rPr lang="en-GB" dirty="0"/>
              <a:t>Seeks to address the weaknesses of how time can be handled – procrastination, over-estimating, large contingencies, tasks expanding to fit time</a:t>
            </a:r>
          </a:p>
          <a:p>
            <a:endParaRPr lang="en-GB" dirty="0"/>
          </a:p>
          <a:p>
            <a:r>
              <a:rPr lang="en-GB" dirty="0"/>
              <a:t>Principle of managing the project as a whole chain – only as strong as it’s weakest link.  Find the weakest link, fix it, find the next weakest link.</a:t>
            </a:r>
          </a:p>
          <a:p>
            <a:pPr lvl="1"/>
            <a:r>
              <a:rPr lang="en-GB" dirty="0"/>
              <a:t>Referred to as a constraint or bottleneck</a:t>
            </a:r>
          </a:p>
          <a:p>
            <a:endParaRPr lang="en-GB" dirty="0"/>
          </a:p>
        </p:txBody>
      </p:sp>
      <p:pic>
        <p:nvPicPr>
          <p:cNvPr id="1026" name="Picture 2" descr="Critical Chain: A Business Novel by  Eliyahu M Goldratt ">
            <a:extLst>
              <a:ext uri="{FF2B5EF4-FFF2-40B4-BE49-F238E27FC236}">
                <a16:creationId xmlns:a16="http://schemas.microsoft.com/office/drawing/2014/main" id="{D58EBFF5-9955-4602-8A2B-C84DE7F557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8797" y="2000250"/>
            <a:ext cx="190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074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descr="Project diagram">
            <a:extLst>
              <a:ext uri="{FF2B5EF4-FFF2-40B4-BE49-F238E27FC236}">
                <a16:creationId xmlns:a16="http://schemas.microsoft.com/office/drawing/2014/main" id="{D58E9AB0-7CE7-4F95-97AF-6D7772487A9B}"/>
              </a:ext>
            </a:extLst>
          </p:cNvPr>
          <p:cNvGrpSpPr/>
          <p:nvPr/>
        </p:nvGrpSpPr>
        <p:grpSpPr>
          <a:xfrm>
            <a:off x="1602576" y="3453171"/>
            <a:ext cx="6330134" cy="2998881"/>
            <a:chOff x="1620980" y="1692073"/>
            <a:chExt cx="6330134" cy="2998881"/>
          </a:xfrm>
        </p:grpSpPr>
        <p:sp>
          <p:nvSpPr>
            <p:cNvPr id="35" name="TextBox 34">
              <a:extLst>
                <a:ext uri="{FF2B5EF4-FFF2-40B4-BE49-F238E27FC236}">
                  <a16:creationId xmlns:a16="http://schemas.microsoft.com/office/drawing/2014/main" id="{F0972A70-88C5-44EE-A350-B0F4CE11EAEE}"/>
                </a:ext>
              </a:extLst>
            </p:cNvPr>
            <p:cNvSpPr txBox="1"/>
            <p:nvPr/>
          </p:nvSpPr>
          <p:spPr>
            <a:xfrm>
              <a:off x="2733484" y="1692073"/>
              <a:ext cx="1040804"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A</a:t>
              </a:r>
            </a:p>
            <a:p>
              <a:pPr algn="ctr"/>
              <a:endParaRPr lang="en-GB" sz="1600" dirty="0">
                <a:latin typeface="Raleway" panose="020B0503030101060003" pitchFamily="34" charset="0"/>
              </a:endParaRPr>
            </a:p>
          </p:txBody>
        </p:sp>
        <p:sp>
          <p:nvSpPr>
            <p:cNvPr id="36" name="TextBox 35">
              <a:extLst>
                <a:ext uri="{FF2B5EF4-FFF2-40B4-BE49-F238E27FC236}">
                  <a16:creationId xmlns:a16="http://schemas.microsoft.com/office/drawing/2014/main" id="{726A4DC7-71D7-4491-8BE9-C78BE6506BF4}"/>
                </a:ext>
              </a:extLst>
            </p:cNvPr>
            <p:cNvSpPr txBox="1"/>
            <p:nvPr/>
          </p:nvSpPr>
          <p:spPr>
            <a:xfrm>
              <a:off x="4013908" y="1692073"/>
              <a:ext cx="802995"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B</a:t>
              </a:r>
            </a:p>
          </p:txBody>
        </p:sp>
        <p:sp>
          <p:nvSpPr>
            <p:cNvPr id="37" name="TextBox 36">
              <a:extLst>
                <a:ext uri="{FF2B5EF4-FFF2-40B4-BE49-F238E27FC236}">
                  <a16:creationId xmlns:a16="http://schemas.microsoft.com/office/drawing/2014/main" id="{DA5A697B-BE81-4C14-80E2-FD4B79597D90}"/>
                </a:ext>
              </a:extLst>
            </p:cNvPr>
            <p:cNvSpPr txBox="1"/>
            <p:nvPr/>
          </p:nvSpPr>
          <p:spPr>
            <a:xfrm>
              <a:off x="5124795" y="1692073"/>
              <a:ext cx="857406"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C</a:t>
              </a:r>
            </a:p>
            <a:p>
              <a:pPr algn="ctr"/>
              <a:endParaRPr lang="en-GB" sz="1600" dirty="0">
                <a:latin typeface="Raleway" panose="020B0503030101060003" pitchFamily="34" charset="0"/>
              </a:endParaRPr>
            </a:p>
          </p:txBody>
        </p:sp>
        <p:cxnSp>
          <p:nvCxnSpPr>
            <p:cNvPr id="38" name="Straight Arrow Connector 37">
              <a:extLst>
                <a:ext uri="{FF2B5EF4-FFF2-40B4-BE49-F238E27FC236}">
                  <a16:creationId xmlns:a16="http://schemas.microsoft.com/office/drawing/2014/main" id="{651A0614-2B92-4300-B45A-D3907841C416}"/>
                </a:ext>
              </a:extLst>
            </p:cNvPr>
            <p:cNvCxnSpPr>
              <a:cxnSpLocks/>
            </p:cNvCxnSpPr>
            <p:nvPr/>
          </p:nvCxnSpPr>
          <p:spPr>
            <a:xfrm>
              <a:off x="3774288" y="1984461"/>
              <a:ext cx="239620"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2B8487DC-FB66-4754-AA9F-6FCD9A453012}"/>
                </a:ext>
              </a:extLst>
            </p:cNvPr>
            <p:cNvCxnSpPr>
              <a:cxnSpLocks/>
            </p:cNvCxnSpPr>
            <p:nvPr/>
          </p:nvCxnSpPr>
          <p:spPr>
            <a:xfrm>
              <a:off x="4816903" y="1984461"/>
              <a:ext cx="307892"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F4056046-3626-44ED-8D52-B55FF4A846B4}"/>
                </a:ext>
              </a:extLst>
            </p:cNvPr>
            <p:cNvSpPr txBox="1"/>
            <p:nvPr/>
          </p:nvSpPr>
          <p:spPr>
            <a:xfrm>
              <a:off x="2442119" y="2868396"/>
              <a:ext cx="841123"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D</a:t>
              </a:r>
            </a:p>
            <a:p>
              <a:pPr algn="ctr"/>
              <a:endParaRPr lang="en-GB" sz="1600" dirty="0">
                <a:latin typeface="Raleway" panose="020B0503030101060003" pitchFamily="34" charset="0"/>
              </a:endParaRPr>
            </a:p>
          </p:txBody>
        </p:sp>
        <p:sp>
          <p:nvSpPr>
            <p:cNvPr id="41" name="TextBox 40">
              <a:extLst>
                <a:ext uri="{FF2B5EF4-FFF2-40B4-BE49-F238E27FC236}">
                  <a16:creationId xmlns:a16="http://schemas.microsoft.com/office/drawing/2014/main" id="{A8AD3A2C-5A86-47A5-8429-FEC8C72C36E4}"/>
                </a:ext>
              </a:extLst>
            </p:cNvPr>
            <p:cNvSpPr txBox="1"/>
            <p:nvPr/>
          </p:nvSpPr>
          <p:spPr>
            <a:xfrm>
              <a:off x="3592133" y="2868396"/>
              <a:ext cx="1192189"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E</a:t>
              </a:r>
            </a:p>
            <a:p>
              <a:pPr algn="ctr"/>
              <a:endParaRPr lang="en-GB" sz="1600" dirty="0">
                <a:latin typeface="Raleway" panose="020B0503030101060003" pitchFamily="34" charset="0"/>
              </a:endParaRPr>
            </a:p>
          </p:txBody>
        </p:sp>
        <p:sp>
          <p:nvSpPr>
            <p:cNvPr id="42" name="TextBox 41">
              <a:extLst>
                <a:ext uri="{FF2B5EF4-FFF2-40B4-BE49-F238E27FC236}">
                  <a16:creationId xmlns:a16="http://schemas.microsoft.com/office/drawing/2014/main" id="{FE3D84F3-7011-472F-8666-F9CE3CA17AE1}"/>
                </a:ext>
              </a:extLst>
            </p:cNvPr>
            <p:cNvSpPr txBox="1"/>
            <p:nvPr/>
          </p:nvSpPr>
          <p:spPr>
            <a:xfrm>
              <a:off x="5171650" y="2868396"/>
              <a:ext cx="857407"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F</a:t>
              </a:r>
            </a:p>
            <a:p>
              <a:pPr algn="ctr"/>
              <a:endParaRPr lang="en-GB" sz="1600" dirty="0">
                <a:latin typeface="Raleway" panose="020B0503030101060003" pitchFamily="34" charset="0"/>
              </a:endParaRPr>
            </a:p>
          </p:txBody>
        </p:sp>
        <p:cxnSp>
          <p:nvCxnSpPr>
            <p:cNvPr id="43" name="Straight Arrow Connector 42">
              <a:extLst>
                <a:ext uri="{FF2B5EF4-FFF2-40B4-BE49-F238E27FC236}">
                  <a16:creationId xmlns:a16="http://schemas.microsoft.com/office/drawing/2014/main" id="{D0B94046-DA11-4BE9-A8E2-B366D2FC6D76}"/>
                </a:ext>
              </a:extLst>
            </p:cNvPr>
            <p:cNvCxnSpPr>
              <a:cxnSpLocks/>
              <a:stCxn id="40" idx="3"/>
              <a:endCxn id="41" idx="1"/>
            </p:cNvCxnSpPr>
            <p:nvPr/>
          </p:nvCxnSpPr>
          <p:spPr>
            <a:xfrm>
              <a:off x="3283242" y="3160784"/>
              <a:ext cx="308891"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D57CD9A-E9DC-4AE3-8F45-4107BBC7F84F}"/>
                </a:ext>
              </a:extLst>
            </p:cNvPr>
            <p:cNvCxnSpPr>
              <a:cxnSpLocks/>
              <a:stCxn id="41" idx="3"/>
              <a:endCxn id="42" idx="1"/>
            </p:cNvCxnSpPr>
            <p:nvPr/>
          </p:nvCxnSpPr>
          <p:spPr>
            <a:xfrm>
              <a:off x="4784322" y="3160784"/>
              <a:ext cx="387328"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11597BC2-C545-4177-9149-0C27874698E9}"/>
                </a:ext>
              </a:extLst>
            </p:cNvPr>
            <p:cNvSpPr txBox="1"/>
            <p:nvPr/>
          </p:nvSpPr>
          <p:spPr>
            <a:xfrm>
              <a:off x="1620980" y="4106179"/>
              <a:ext cx="721601"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G</a:t>
              </a:r>
            </a:p>
          </p:txBody>
        </p:sp>
        <p:sp>
          <p:nvSpPr>
            <p:cNvPr id="46" name="TextBox 45">
              <a:extLst>
                <a:ext uri="{FF2B5EF4-FFF2-40B4-BE49-F238E27FC236}">
                  <a16:creationId xmlns:a16="http://schemas.microsoft.com/office/drawing/2014/main" id="{C378508E-CCE1-4036-8284-4761D238757E}"/>
                </a:ext>
              </a:extLst>
            </p:cNvPr>
            <p:cNvSpPr txBox="1"/>
            <p:nvPr/>
          </p:nvSpPr>
          <p:spPr>
            <a:xfrm>
              <a:off x="2658821" y="4106179"/>
              <a:ext cx="647952"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H</a:t>
              </a:r>
            </a:p>
          </p:txBody>
        </p:sp>
        <p:sp>
          <p:nvSpPr>
            <p:cNvPr id="47" name="TextBox 46">
              <a:extLst>
                <a:ext uri="{FF2B5EF4-FFF2-40B4-BE49-F238E27FC236}">
                  <a16:creationId xmlns:a16="http://schemas.microsoft.com/office/drawing/2014/main" id="{8E64F429-0D53-4B84-943D-04C5E4ADB8EE}"/>
                </a:ext>
              </a:extLst>
            </p:cNvPr>
            <p:cNvSpPr txBox="1"/>
            <p:nvPr/>
          </p:nvSpPr>
          <p:spPr>
            <a:xfrm>
              <a:off x="3672855" y="4106179"/>
              <a:ext cx="782916"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a:t>
              </a:r>
            </a:p>
            <a:p>
              <a:pPr algn="ctr"/>
              <a:r>
                <a:rPr lang="en-GB" sz="1600" dirty="0">
                  <a:latin typeface="Raleway" panose="020B0503030101060003" pitchFamily="34" charset="0"/>
                </a:rPr>
                <a:t>I</a:t>
              </a:r>
            </a:p>
          </p:txBody>
        </p:sp>
        <p:cxnSp>
          <p:nvCxnSpPr>
            <p:cNvPr id="48" name="Straight Arrow Connector 47">
              <a:extLst>
                <a:ext uri="{FF2B5EF4-FFF2-40B4-BE49-F238E27FC236}">
                  <a16:creationId xmlns:a16="http://schemas.microsoft.com/office/drawing/2014/main" id="{BFE531FF-4ACC-4BA5-A5FD-96FD4A136CCD}"/>
                </a:ext>
              </a:extLst>
            </p:cNvPr>
            <p:cNvCxnSpPr>
              <a:cxnSpLocks/>
            </p:cNvCxnSpPr>
            <p:nvPr/>
          </p:nvCxnSpPr>
          <p:spPr>
            <a:xfrm>
              <a:off x="2342581" y="4398566"/>
              <a:ext cx="316240"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9F4A5DD-6B26-4A99-8855-CA280A767EF0}"/>
                </a:ext>
              </a:extLst>
            </p:cNvPr>
            <p:cNvCxnSpPr>
              <a:cxnSpLocks/>
              <a:endCxn id="47" idx="1"/>
            </p:cNvCxnSpPr>
            <p:nvPr/>
          </p:nvCxnSpPr>
          <p:spPr>
            <a:xfrm>
              <a:off x="3306773" y="4393136"/>
              <a:ext cx="366082" cy="5431"/>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B0009CA0-A60D-4625-BE74-FB9E19F58775}"/>
                </a:ext>
              </a:extLst>
            </p:cNvPr>
            <p:cNvSpPr txBox="1"/>
            <p:nvPr/>
          </p:nvSpPr>
          <p:spPr>
            <a:xfrm>
              <a:off x="4842789" y="4106179"/>
              <a:ext cx="650132"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J</a:t>
              </a:r>
            </a:p>
          </p:txBody>
        </p:sp>
        <p:sp>
          <p:nvSpPr>
            <p:cNvPr id="51" name="TextBox 50">
              <a:extLst>
                <a:ext uri="{FF2B5EF4-FFF2-40B4-BE49-F238E27FC236}">
                  <a16:creationId xmlns:a16="http://schemas.microsoft.com/office/drawing/2014/main" id="{692F5D4A-3F75-42A6-8D31-8AEA2754623B}"/>
                </a:ext>
              </a:extLst>
            </p:cNvPr>
            <p:cNvSpPr txBox="1"/>
            <p:nvPr/>
          </p:nvSpPr>
          <p:spPr>
            <a:xfrm>
              <a:off x="5806981" y="4106179"/>
              <a:ext cx="766596"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K</a:t>
              </a:r>
            </a:p>
          </p:txBody>
        </p:sp>
        <p:cxnSp>
          <p:nvCxnSpPr>
            <p:cNvPr id="52" name="Straight Arrow Connector 51">
              <a:extLst>
                <a:ext uri="{FF2B5EF4-FFF2-40B4-BE49-F238E27FC236}">
                  <a16:creationId xmlns:a16="http://schemas.microsoft.com/office/drawing/2014/main" id="{3E3B8B06-2911-4570-AFA7-911A96DBFFB6}"/>
                </a:ext>
              </a:extLst>
            </p:cNvPr>
            <p:cNvCxnSpPr>
              <a:cxnSpLocks/>
            </p:cNvCxnSpPr>
            <p:nvPr/>
          </p:nvCxnSpPr>
          <p:spPr>
            <a:xfrm flipV="1">
              <a:off x="4415405" y="4389061"/>
              <a:ext cx="427384" cy="9506"/>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AE063363-D304-40BB-AB4E-4208FF391F2E}"/>
                </a:ext>
              </a:extLst>
            </p:cNvPr>
            <p:cNvCxnSpPr>
              <a:cxnSpLocks/>
            </p:cNvCxnSpPr>
            <p:nvPr/>
          </p:nvCxnSpPr>
          <p:spPr>
            <a:xfrm flipV="1">
              <a:off x="5492921" y="4398566"/>
              <a:ext cx="314060" cy="1"/>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572727BF-F2EE-46F3-89D8-25C708EA4DA7}"/>
                </a:ext>
              </a:extLst>
            </p:cNvPr>
            <p:cNvSpPr txBox="1"/>
            <p:nvPr/>
          </p:nvSpPr>
          <p:spPr>
            <a:xfrm>
              <a:off x="6882468" y="2882506"/>
              <a:ext cx="1068646"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L</a:t>
              </a:r>
            </a:p>
            <a:p>
              <a:pPr algn="ctr"/>
              <a:endParaRPr lang="en-GB" sz="1600" dirty="0">
                <a:latin typeface="Raleway" panose="020B0503030101060003" pitchFamily="34" charset="0"/>
              </a:endParaRPr>
            </a:p>
          </p:txBody>
        </p:sp>
        <p:cxnSp>
          <p:nvCxnSpPr>
            <p:cNvPr id="55" name="Straight Arrow Connector 54">
              <a:extLst>
                <a:ext uri="{FF2B5EF4-FFF2-40B4-BE49-F238E27FC236}">
                  <a16:creationId xmlns:a16="http://schemas.microsoft.com/office/drawing/2014/main" id="{9E3C77D9-3433-426F-AC40-5C52F3AE5686}"/>
                </a:ext>
              </a:extLst>
            </p:cNvPr>
            <p:cNvCxnSpPr>
              <a:stCxn id="37" idx="3"/>
              <a:endCxn id="54" idx="1"/>
            </p:cNvCxnSpPr>
            <p:nvPr/>
          </p:nvCxnSpPr>
          <p:spPr>
            <a:xfrm>
              <a:off x="5982201" y="1984461"/>
              <a:ext cx="900267" cy="1190433"/>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26DD7BBA-0EC8-45D4-B465-8086581B2DA2}"/>
                </a:ext>
              </a:extLst>
            </p:cNvPr>
            <p:cNvCxnSpPr>
              <a:stCxn id="42" idx="3"/>
              <a:endCxn id="54" idx="1"/>
            </p:cNvCxnSpPr>
            <p:nvPr/>
          </p:nvCxnSpPr>
          <p:spPr>
            <a:xfrm>
              <a:off x="6029057" y="3160784"/>
              <a:ext cx="853411" cy="1411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57CFB163-13CA-4657-92F3-40D0F0B23325}"/>
                </a:ext>
              </a:extLst>
            </p:cNvPr>
            <p:cNvCxnSpPr>
              <a:endCxn id="54" idx="1"/>
            </p:cNvCxnSpPr>
            <p:nvPr/>
          </p:nvCxnSpPr>
          <p:spPr>
            <a:xfrm flipV="1">
              <a:off x="6573578" y="3174894"/>
              <a:ext cx="308890" cy="1224821"/>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58" name="Title 57">
            <a:extLst>
              <a:ext uri="{FF2B5EF4-FFF2-40B4-BE49-F238E27FC236}">
                <a16:creationId xmlns:a16="http://schemas.microsoft.com/office/drawing/2014/main" id="{7BE516B6-828F-42BD-92F5-EFB78716E20F}"/>
              </a:ext>
            </a:extLst>
          </p:cNvPr>
          <p:cNvSpPr>
            <a:spLocks noGrp="1"/>
          </p:cNvSpPr>
          <p:nvPr>
            <p:ph type="title"/>
          </p:nvPr>
        </p:nvSpPr>
        <p:spPr>
          <a:xfrm>
            <a:off x="1844676" y="61913"/>
            <a:ext cx="5128326" cy="1325562"/>
          </a:xfrm>
        </p:spPr>
        <p:txBody>
          <a:bodyPr>
            <a:normAutofit fontScale="90000"/>
          </a:bodyPr>
          <a:lstStyle/>
          <a:p>
            <a:r>
              <a:rPr lang="en-GB" dirty="0"/>
              <a:t>The CCPM approach – more flexible</a:t>
            </a:r>
          </a:p>
        </p:txBody>
      </p:sp>
      <p:sp>
        <p:nvSpPr>
          <p:cNvPr id="61" name="Content Placeholder 60">
            <a:extLst>
              <a:ext uri="{FF2B5EF4-FFF2-40B4-BE49-F238E27FC236}">
                <a16:creationId xmlns:a16="http://schemas.microsoft.com/office/drawing/2014/main" id="{F59AADA1-38C8-460C-BA32-940094204507}"/>
              </a:ext>
            </a:extLst>
          </p:cNvPr>
          <p:cNvSpPr>
            <a:spLocks noGrp="1"/>
          </p:cNvSpPr>
          <p:nvPr>
            <p:ph idx="1"/>
          </p:nvPr>
        </p:nvSpPr>
        <p:spPr>
          <a:xfrm>
            <a:off x="838200" y="1825625"/>
            <a:ext cx="10515600" cy="3331334"/>
          </a:xfrm>
        </p:spPr>
        <p:txBody>
          <a:bodyPr/>
          <a:lstStyle/>
          <a:p>
            <a:r>
              <a:rPr lang="en-GB" sz="2800" dirty="0">
                <a:latin typeface="Raleway" panose="020B0503030101060003" pitchFamily="34" charset="0"/>
              </a:rPr>
              <a:t>No Due Dates / Deadlines assigned to tasks</a:t>
            </a:r>
          </a:p>
          <a:p>
            <a:r>
              <a:rPr lang="en-GB" sz="2800" dirty="0">
                <a:latin typeface="Raleway" panose="020B0503030101060003" pitchFamily="34" charset="0"/>
              </a:rPr>
              <a:t>Schedule is used only as a Dependency Chart </a:t>
            </a:r>
          </a:p>
          <a:p>
            <a:r>
              <a:rPr lang="en-GB" sz="2800" dirty="0">
                <a:latin typeface="Raleway" panose="020B0503030101060003" pitchFamily="34" charset="0"/>
              </a:rPr>
              <a:t>Work is progressed as a ‘Relay Race’ </a:t>
            </a:r>
          </a:p>
          <a:p>
            <a:endParaRPr lang="en-GB" dirty="0"/>
          </a:p>
        </p:txBody>
      </p:sp>
    </p:spTree>
    <p:extLst>
      <p:ext uri="{BB962C8B-B14F-4D97-AF65-F5344CB8AC3E}">
        <p14:creationId xmlns:p14="http://schemas.microsoft.com/office/powerpoint/2010/main" val="1720078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BB9C1B-EF6A-4DDE-A5B4-D4D938B8B775}"/>
              </a:ext>
            </a:extLst>
          </p:cNvPr>
          <p:cNvSpPr>
            <a:spLocks noGrp="1"/>
          </p:cNvSpPr>
          <p:nvPr>
            <p:ph type="title"/>
          </p:nvPr>
        </p:nvSpPr>
        <p:spPr>
          <a:xfrm>
            <a:off x="1844299" y="61306"/>
            <a:ext cx="7513554" cy="1325563"/>
          </a:xfrm>
        </p:spPr>
        <p:txBody>
          <a:bodyPr/>
          <a:lstStyle/>
          <a:p>
            <a:r>
              <a:rPr lang="en-GB" dirty="0"/>
              <a:t>Steps in Critical Chain Management</a:t>
            </a:r>
          </a:p>
        </p:txBody>
      </p:sp>
      <p:sp>
        <p:nvSpPr>
          <p:cNvPr id="3" name="Content Placeholder 2">
            <a:extLst>
              <a:ext uri="{FF2B5EF4-FFF2-40B4-BE49-F238E27FC236}">
                <a16:creationId xmlns:a16="http://schemas.microsoft.com/office/drawing/2014/main" id="{517659DF-5DF2-4D8D-820E-27C0A75354B9}"/>
              </a:ext>
            </a:extLst>
          </p:cNvPr>
          <p:cNvSpPr>
            <a:spLocks noGrp="1"/>
          </p:cNvSpPr>
          <p:nvPr>
            <p:ph idx="1"/>
          </p:nvPr>
        </p:nvSpPr>
        <p:spPr>
          <a:xfrm>
            <a:off x="838200" y="1825625"/>
            <a:ext cx="10515600" cy="4351338"/>
          </a:xfrm>
        </p:spPr>
        <p:txBody>
          <a:bodyPr>
            <a:normAutofit lnSpcReduction="10000"/>
          </a:bodyPr>
          <a:lstStyle/>
          <a:p>
            <a:pPr marL="514350" indent="-514350">
              <a:buFont typeface="+mj-lt"/>
              <a:buAutoNum type="arabicPeriod"/>
            </a:pPr>
            <a:r>
              <a:rPr lang="en-US" b="1" dirty="0"/>
              <a:t>Identify: </a:t>
            </a:r>
            <a:r>
              <a:rPr lang="en-US" dirty="0"/>
              <a:t>Identify the bottleneck of the system.</a:t>
            </a:r>
          </a:p>
          <a:p>
            <a:pPr marL="514350" indent="-514350">
              <a:buFont typeface="+mj-lt"/>
              <a:buAutoNum type="arabicPeriod"/>
            </a:pPr>
            <a:r>
              <a:rPr lang="en-US" b="1" dirty="0"/>
              <a:t>Exploit: </a:t>
            </a:r>
            <a:r>
              <a:rPr lang="en-US" dirty="0"/>
              <a:t>Exploit this bottleneck, making its throughput efficient by changing processes, equipment maintenance procedures, training, policies, etc.</a:t>
            </a:r>
          </a:p>
          <a:p>
            <a:pPr marL="514350" indent="-514350">
              <a:buFont typeface="+mj-lt"/>
              <a:buAutoNum type="arabicPeriod"/>
            </a:pPr>
            <a:r>
              <a:rPr lang="en-US" b="1" dirty="0"/>
              <a:t>Subordinate: </a:t>
            </a:r>
            <a:r>
              <a:rPr lang="en-US" dirty="0"/>
              <a:t>Subordinate the throughput of all parts of the project to this part</a:t>
            </a:r>
          </a:p>
          <a:p>
            <a:pPr marL="514350" indent="-514350">
              <a:buFont typeface="+mj-lt"/>
              <a:buAutoNum type="arabicPeriod"/>
            </a:pPr>
            <a:r>
              <a:rPr lang="en-US" b="1" dirty="0"/>
              <a:t>Elevate: </a:t>
            </a:r>
            <a:r>
              <a:rPr lang="en-US" dirty="0"/>
              <a:t>Invest in this task/resource to increase its throughput - add equipment, manpower, etc.</a:t>
            </a:r>
          </a:p>
          <a:p>
            <a:pPr marL="514350" indent="-514350">
              <a:buFont typeface="+mj-lt"/>
              <a:buAutoNum type="arabicPeriod"/>
            </a:pPr>
            <a:r>
              <a:rPr lang="en-US" b="1" dirty="0"/>
              <a:t>Inertia: </a:t>
            </a:r>
            <a:r>
              <a:rPr lang="en-US" dirty="0"/>
              <a:t>Start the process over on the line to determine the new bottleneck.</a:t>
            </a:r>
          </a:p>
          <a:p>
            <a:pPr marL="514350" indent="-514350">
              <a:buFont typeface="+mj-lt"/>
              <a:buAutoNum type="arabicPeriod"/>
            </a:pPr>
            <a:endParaRPr lang="en-GB" dirty="0"/>
          </a:p>
        </p:txBody>
      </p:sp>
      <p:pic>
        <p:nvPicPr>
          <p:cNvPr id="7" name="Graphic 6" descr="Bottle outline">
            <a:extLst>
              <a:ext uri="{FF2B5EF4-FFF2-40B4-BE49-F238E27FC236}">
                <a16:creationId xmlns:a16="http://schemas.microsoft.com/office/drawing/2014/main" id="{023B8391-2B3B-450A-99C2-2F3C7B1981E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22997" b="54353"/>
          <a:stretch/>
        </p:blipFill>
        <p:spPr>
          <a:xfrm>
            <a:off x="-161915" y="1858544"/>
            <a:ext cx="1385288" cy="473823"/>
          </a:xfrm>
          <a:prstGeom prst="rect">
            <a:avLst/>
          </a:prstGeom>
        </p:spPr>
      </p:pic>
      <p:pic>
        <p:nvPicPr>
          <p:cNvPr id="9" name="Graphic 8" descr="Tools outline">
            <a:extLst>
              <a:ext uri="{FF2B5EF4-FFF2-40B4-BE49-F238E27FC236}">
                <a16:creationId xmlns:a16="http://schemas.microsoft.com/office/drawing/2014/main" id="{4A201137-4C17-40B8-9A96-751A907B49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1352" y="2560730"/>
            <a:ext cx="576917" cy="576917"/>
          </a:xfrm>
          <a:prstGeom prst="rect">
            <a:avLst/>
          </a:prstGeom>
        </p:spPr>
      </p:pic>
      <p:pic>
        <p:nvPicPr>
          <p:cNvPr id="11" name="Graphic 10" descr="Hierarchy outline">
            <a:extLst>
              <a:ext uri="{FF2B5EF4-FFF2-40B4-BE49-F238E27FC236}">
                <a16:creationId xmlns:a16="http://schemas.microsoft.com/office/drawing/2014/main" id="{51B4B728-13AE-43D5-9E81-11CD26EF4BF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3777" y="3392303"/>
            <a:ext cx="708071" cy="708071"/>
          </a:xfrm>
          <a:prstGeom prst="rect">
            <a:avLst/>
          </a:prstGeom>
        </p:spPr>
      </p:pic>
      <p:grpSp>
        <p:nvGrpSpPr>
          <p:cNvPr id="16" name="Group 15" descr="Elevate">
            <a:extLst>
              <a:ext uri="{FF2B5EF4-FFF2-40B4-BE49-F238E27FC236}">
                <a16:creationId xmlns:a16="http://schemas.microsoft.com/office/drawing/2014/main" id="{32D3B67E-2486-48EB-B267-77DBDCC896FB}"/>
              </a:ext>
            </a:extLst>
          </p:cNvPr>
          <p:cNvGrpSpPr/>
          <p:nvPr/>
        </p:nvGrpSpPr>
        <p:grpSpPr>
          <a:xfrm>
            <a:off x="237424" y="4239000"/>
            <a:ext cx="600776" cy="878027"/>
            <a:chOff x="237424" y="4239000"/>
            <a:chExt cx="600776" cy="878027"/>
          </a:xfrm>
        </p:grpSpPr>
        <p:pic>
          <p:nvPicPr>
            <p:cNvPr id="13" name="Graphic 12" descr="Money outline">
              <a:extLst>
                <a:ext uri="{FF2B5EF4-FFF2-40B4-BE49-F238E27FC236}">
                  <a16:creationId xmlns:a16="http://schemas.microsoft.com/office/drawing/2014/main" id="{5FFF577C-4D7D-44CF-BC81-51A4E7CBAD9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8140" y="4239000"/>
              <a:ext cx="413892" cy="413892"/>
            </a:xfrm>
            <a:prstGeom prst="rect">
              <a:avLst/>
            </a:prstGeom>
          </p:spPr>
        </p:pic>
        <p:pic>
          <p:nvPicPr>
            <p:cNvPr id="15" name="Graphic 14" descr="Group outline">
              <a:extLst>
                <a:ext uri="{FF2B5EF4-FFF2-40B4-BE49-F238E27FC236}">
                  <a16:creationId xmlns:a16="http://schemas.microsoft.com/office/drawing/2014/main" id="{8A1B3AC0-A46F-48D8-913F-E47FD94B4D9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37424" y="4516251"/>
              <a:ext cx="600776" cy="600776"/>
            </a:xfrm>
            <a:prstGeom prst="rect">
              <a:avLst/>
            </a:prstGeom>
          </p:spPr>
        </p:pic>
      </p:grpSp>
      <p:sp>
        <p:nvSpPr>
          <p:cNvPr id="17" name="Freeform: Shape 16" descr="Arrow to show that the process starts again">
            <a:extLst>
              <a:ext uri="{FF2B5EF4-FFF2-40B4-BE49-F238E27FC236}">
                <a16:creationId xmlns:a16="http://schemas.microsoft.com/office/drawing/2014/main" id="{CA169EE1-662D-439D-A777-BA755167C891}"/>
              </a:ext>
            </a:extLst>
          </p:cNvPr>
          <p:cNvSpPr/>
          <p:nvPr/>
        </p:nvSpPr>
        <p:spPr>
          <a:xfrm>
            <a:off x="4173415" y="2010508"/>
            <a:ext cx="7467600" cy="3575538"/>
          </a:xfrm>
          <a:custGeom>
            <a:avLst/>
            <a:gdLst>
              <a:gd name="connsiteX0" fmla="*/ 0 w 7467600"/>
              <a:gd name="connsiteY0" fmla="*/ 3575538 h 3575538"/>
              <a:gd name="connsiteX1" fmla="*/ 7438293 w 7467600"/>
              <a:gd name="connsiteY1" fmla="*/ 3569677 h 3575538"/>
              <a:gd name="connsiteX2" fmla="*/ 7467600 w 7467600"/>
              <a:gd name="connsiteY2" fmla="*/ 0 h 3575538"/>
              <a:gd name="connsiteX3" fmla="*/ 5023339 w 7467600"/>
              <a:gd name="connsiteY3" fmla="*/ 0 h 3575538"/>
            </a:gdLst>
            <a:ahLst/>
            <a:cxnLst>
              <a:cxn ang="0">
                <a:pos x="connsiteX0" y="connsiteY0"/>
              </a:cxn>
              <a:cxn ang="0">
                <a:pos x="connsiteX1" y="connsiteY1"/>
              </a:cxn>
              <a:cxn ang="0">
                <a:pos x="connsiteX2" y="connsiteY2"/>
              </a:cxn>
              <a:cxn ang="0">
                <a:pos x="connsiteX3" y="connsiteY3"/>
              </a:cxn>
            </a:cxnLst>
            <a:rect l="l" t="t" r="r" b="b"/>
            <a:pathLst>
              <a:path w="7467600" h="3575538">
                <a:moveTo>
                  <a:pt x="0" y="3575538"/>
                </a:moveTo>
                <a:lnTo>
                  <a:pt x="7438293" y="3569677"/>
                </a:lnTo>
                <a:lnTo>
                  <a:pt x="7467600" y="0"/>
                </a:lnTo>
                <a:lnTo>
                  <a:pt x="5023339" y="0"/>
                </a:lnTo>
              </a:path>
            </a:pathLst>
          </a:custGeom>
          <a:noFill/>
          <a:ln w="76200">
            <a:solidFill>
              <a:srgbClr val="66A7DB"/>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3128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2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ADEA1-920F-4DF8-9AD6-365D29619DD3}"/>
              </a:ext>
            </a:extLst>
          </p:cNvPr>
          <p:cNvSpPr>
            <a:spLocks noGrp="1"/>
          </p:cNvSpPr>
          <p:nvPr>
            <p:ph type="title"/>
          </p:nvPr>
        </p:nvSpPr>
        <p:spPr/>
        <p:txBody>
          <a:bodyPr/>
          <a:lstStyle/>
          <a:p>
            <a:r>
              <a:rPr lang="en-GB" dirty="0"/>
              <a:t>1. Identify the constraint (s)</a:t>
            </a:r>
          </a:p>
        </p:txBody>
      </p:sp>
      <p:sp>
        <p:nvSpPr>
          <p:cNvPr id="3" name="Content Placeholder 2">
            <a:extLst>
              <a:ext uri="{FF2B5EF4-FFF2-40B4-BE49-F238E27FC236}">
                <a16:creationId xmlns:a16="http://schemas.microsoft.com/office/drawing/2014/main" id="{F619B737-3128-431D-A750-319777A5EBE4}"/>
              </a:ext>
            </a:extLst>
          </p:cNvPr>
          <p:cNvSpPr>
            <a:spLocks noGrp="1"/>
          </p:cNvSpPr>
          <p:nvPr>
            <p:ph idx="1"/>
          </p:nvPr>
        </p:nvSpPr>
        <p:spPr>
          <a:xfrm>
            <a:off x="3221594" y="1825624"/>
            <a:ext cx="8132205" cy="4926401"/>
          </a:xfrm>
        </p:spPr>
        <p:txBody>
          <a:bodyPr>
            <a:normAutofit/>
          </a:bodyPr>
          <a:lstStyle/>
          <a:p>
            <a:pPr marL="0" indent="0">
              <a:buNone/>
            </a:pPr>
            <a:r>
              <a:rPr lang="en-GB" sz="3200" dirty="0"/>
              <a:t>Think project as a whole – manage it as  a whole that is only as strong as the bottleneck.</a:t>
            </a:r>
          </a:p>
          <a:p>
            <a:pPr marL="0" indent="0">
              <a:buNone/>
            </a:pPr>
            <a:r>
              <a:rPr lang="en-GB" sz="3200" dirty="0"/>
              <a:t>Therefore….</a:t>
            </a:r>
          </a:p>
          <a:p>
            <a:endParaRPr lang="en-GB" sz="3200" dirty="0"/>
          </a:p>
        </p:txBody>
      </p:sp>
      <p:pic>
        <p:nvPicPr>
          <p:cNvPr id="4" name="Graphic 3" descr="Bottle outline">
            <a:extLst>
              <a:ext uri="{FF2B5EF4-FFF2-40B4-BE49-F238E27FC236}">
                <a16:creationId xmlns:a16="http://schemas.microsoft.com/office/drawing/2014/main" id="{3084A310-1708-4716-92F7-D928A9E3ECB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22997" b="54353"/>
          <a:stretch/>
        </p:blipFill>
        <p:spPr>
          <a:xfrm>
            <a:off x="-1760602" y="2420027"/>
            <a:ext cx="6769619" cy="2315476"/>
          </a:xfrm>
          <a:prstGeom prst="rect">
            <a:avLst/>
          </a:prstGeom>
        </p:spPr>
      </p:pic>
      <p:sp>
        <p:nvSpPr>
          <p:cNvPr id="5" name="TextBox 4">
            <a:extLst>
              <a:ext uri="{FF2B5EF4-FFF2-40B4-BE49-F238E27FC236}">
                <a16:creationId xmlns:a16="http://schemas.microsoft.com/office/drawing/2014/main" id="{8B55AEE6-43C6-4778-9295-FB87E908FFDE}"/>
              </a:ext>
            </a:extLst>
          </p:cNvPr>
          <p:cNvSpPr txBox="1"/>
          <p:nvPr/>
        </p:nvSpPr>
        <p:spPr>
          <a:xfrm>
            <a:off x="582094" y="4782463"/>
            <a:ext cx="2084225" cy="523220"/>
          </a:xfrm>
          <a:prstGeom prst="rect">
            <a:avLst/>
          </a:prstGeom>
          <a:noFill/>
        </p:spPr>
        <p:txBody>
          <a:bodyPr wrap="none" rtlCol="0">
            <a:spAutoFit/>
          </a:bodyPr>
          <a:lstStyle/>
          <a:p>
            <a:r>
              <a:rPr lang="en-GB" sz="2800" b="1" dirty="0">
                <a:solidFill>
                  <a:srgbClr val="66A7DB"/>
                </a:solidFill>
                <a:latin typeface="Raleway" panose="020B0503030101060003" pitchFamily="34" charset="0"/>
              </a:rPr>
              <a:t>Bottleneck</a:t>
            </a:r>
          </a:p>
        </p:txBody>
      </p:sp>
    </p:spTree>
    <p:extLst>
      <p:ext uri="{BB962C8B-B14F-4D97-AF65-F5344CB8AC3E}">
        <p14:creationId xmlns:p14="http://schemas.microsoft.com/office/powerpoint/2010/main" val="2778474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4298" y="212771"/>
            <a:ext cx="7280196" cy="1325563"/>
          </a:xfrm>
        </p:spPr>
        <p:txBody>
          <a:bodyPr>
            <a:noAutofit/>
          </a:bodyPr>
          <a:lstStyle/>
          <a:p>
            <a:r>
              <a:rPr lang="en-GB" sz="4000" dirty="0"/>
              <a:t>Contingencies (safety/extra) time not added to tasks</a:t>
            </a:r>
            <a:br>
              <a:rPr lang="en-GB" sz="4000" dirty="0"/>
            </a:br>
            <a:endParaRPr lang="en-GB" sz="4000" dirty="0"/>
          </a:p>
        </p:txBody>
      </p:sp>
      <p:sp>
        <p:nvSpPr>
          <p:cNvPr id="46" name="Content Placeholder 45">
            <a:extLst>
              <a:ext uri="{FF2B5EF4-FFF2-40B4-BE49-F238E27FC236}">
                <a16:creationId xmlns:a16="http://schemas.microsoft.com/office/drawing/2014/main" id="{C944EF5B-5937-4E2D-A52D-E255820ED225}"/>
              </a:ext>
            </a:extLst>
          </p:cNvPr>
          <p:cNvSpPr>
            <a:spLocks noGrp="1"/>
          </p:cNvSpPr>
          <p:nvPr>
            <p:ph sz="half" idx="1"/>
          </p:nvPr>
        </p:nvSpPr>
        <p:spPr>
          <a:xfrm>
            <a:off x="173371" y="1493716"/>
            <a:ext cx="5181600" cy="4970853"/>
          </a:xfrm>
        </p:spPr>
        <p:txBody>
          <a:bodyPr/>
          <a:lstStyle/>
          <a:p>
            <a:pPr marL="0" indent="0">
              <a:buNone/>
            </a:pPr>
            <a:r>
              <a:rPr lang="en-GB" b="1" dirty="0"/>
              <a:t>Traditional contingency planning</a:t>
            </a:r>
          </a:p>
          <a:p>
            <a:pPr marL="0" indent="0">
              <a:buNone/>
            </a:pPr>
            <a:r>
              <a:rPr lang="en-GB" sz="2400" i="1" dirty="0">
                <a:latin typeface="Raleway" panose="020B0503030101060003" pitchFamily="34" charset="0"/>
              </a:rPr>
              <a:t>High levels of extra contingency are added to every task</a:t>
            </a:r>
          </a:p>
          <a:p>
            <a:pPr marL="0" indent="0">
              <a:buNone/>
            </a:pPr>
            <a:endParaRPr lang="en-GB" b="1" dirty="0"/>
          </a:p>
        </p:txBody>
      </p:sp>
      <p:sp>
        <p:nvSpPr>
          <p:cNvPr id="47" name="Content Placeholder 46">
            <a:extLst>
              <a:ext uri="{FF2B5EF4-FFF2-40B4-BE49-F238E27FC236}">
                <a16:creationId xmlns:a16="http://schemas.microsoft.com/office/drawing/2014/main" id="{DE54D4A4-8EDB-4AD6-882E-D1F92CA508D7}"/>
              </a:ext>
            </a:extLst>
          </p:cNvPr>
          <p:cNvSpPr>
            <a:spLocks noGrp="1"/>
          </p:cNvSpPr>
          <p:nvPr>
            <p:ph sz="half" idx="2"/>
          </p:nvPr>
        </p:nvSpPr>
        <p:spPr>
          <a:xfrm>
            <a:off x="5887258" y="1493717"/>
            <a:ext cx="5181600" cy="4970853"/>
          </a:xfrm>
        </p:spPr>
        <p:txBody>
          <a:bodyPr/>
          <a:lstStyle/>
          <a:p>
            <a:pPr marL="0" indent="0">
              <a:buNone/>
            </a:pPr>
            <a:r>
              <a:rPr lang="en-GB" b="1" dirty="0"/>
              <a:t>CCPM – no task level contingency</a:t>
            </a:r>
          </a:p>
          <a:p>
            <a:pPr marL="0" indent="0">
              <a:buNone/>
            </a:pPr>
            <a:r>
              <a:rPr lang="en-GB" sz="2400" i="1" dirty="0">
                <a:latin typeface="Raleway" panose="020B0503030101060003" pitchFamily="34" charset="0"/>
              </a:rPr>
              <a:t>Remove all task-level contingency – all task durations reduced</a:t>
            </a:r>
          </a:p>
          <a:p>
            <a:pPr marL="0" indent="0">
              <a:buNone/>
            </a:pPr>
            <a:endParaRPr lang="en-GB" b="1" dirty="0"/>
          </a:p>
        </p:txBody>
      </p:sp>
      <p:grpSp>
        <p:nvGrpSpPr>
          <p:cNvPr id="95" name="Group 94" descr="High levels of extra contingency are added to every task&#10;">
            <a:extLst>
              <a:ext uri="{FF2B5EF4-FFF2-40B4-BE49-F238E27FC236}">
                <a16:creationId xmlns:a16="http://schemas.microsoft.com/office/drawing/2014/main" id="{57C9144F-4767-480A-AD90-851592CE2160}"/>
              </a:ext>
            </a:extLst>
          </p:cNvPr>
          <p:cNvGrpSpPr/>
          <p:nvPr/>
        </p:nvGrpSpPr>
        <p:grpSpPr>
          <a:xfrm>
            <a:off x="-13483" y="3270388"/>
            <a:ext cx="5191359" cy="2290998"/>
            <a:chOff x="80480" y="3177789"/>
            <a:chExt cx="5191359" cy="2290998"/>
          </a:xfrm>
        </p:grpSpPr>
        <p:sp>
          <p:nvSpPr>
            <p:cNvPr id="3" name="TextBox 2"/>
            <p:cNvSpPr txBox="1"/>
            <p:nvPr/>
          </p:nvSpPr>
          <p:spPr>
            <a:xfrm>
              <a:off x="733737" y="3177789"/>
              <a:ext cx="905073"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Arial Narrow" panose="020B0606020202030204" pitchFamily="34" charset="0"/>
                </a:rPr>
                <a:t>Task </a:t>
              </a:r>
            </a:p>
            <a:p>
              <a:pPr algn="ctr"/>
              <a:r>
                <a:rPr lang="en-GB" sz="1600" dirty="0">
                  <a:latin typeface="Arial Narrow" panose="020B0606020202030204" pitchFamily="34" charset="0"/>
                </a:rPr>
                <a:t>A</a:t>
              </a:r>
            </a:p>
          </p:txBody>
        </p:sp>
        <p:sp>
          <p:nvSpPr>
            <p:cNvPr id="4" name="TextBox 3"/>
            <p:cNvSpPr txBox="1"/>
            <p:nvPr/>
          </p:nvSpPr>
          <p:spPr>
            <a:xfrm>
              <a:off x="1893537" y="3177789"/>
              <a:ext cx="608370"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Arial Narrow" panose="020B0606020202030204" pitchFamily="34" charset="0"/>
                </a:rPr>
                <a:t>Task B</a:t>
              </a:r>
            </a:p>
          </p:txBody>
        </p:sp>
        <p:sp>
          <p:nvSpPr>
            <p:cNvPr id="5" name="TextBox 4"/>
            <p:cNvSpPr txBox="1"/>
            <p:nvPr/>
          </p:nvSpPr>
          <p:spPr>
            <a:xfrm>
              <a:off x="2914678" y="3177789"/>
              <a:ext cx="905073"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Arial Narrow" panose="020B0606020202030204" pitchFamily="34" charset="0"/>
                </a:rPr>
                <a:t>Task </a:t>
              </a:r>
            </a:p>
            <a:p>
              <a:pPr algn="ctr"/>
              <a:r>
                <a:rPr lang="en-GB" sz="1600" dirty="0">
                  <a:latin typeface="Arial Narrow" panose="020B0606020202030204" pitchFamily="34" charset="0"/>
                </a:rPr>
                <a:t>C</a:t>
              </a:r>
            </a:p>
          </p:txBody>
        </p:sp>
        <p:cxnSp>
          <p:nvCxnSpPr>
            <p:cNvPr id="6" name="Straight Arrow Connector 5">
              <a:extLst>
                <a:ext uri="{C183D7F6-B498-43B3-948B-1728B52AA6E4}">
                  <adec:decorative xmlns:adec="http://schemas.microsoft.com/office/drawing/2017/decorative" val="1"/>
                </a:ext>
              </a:extLst>
            </p:cNvPr>
            <p:cNvCxnSpPr>
              <a:cxnSpLocks/>
            </p:cNvCxnSpPr>
            <p:nvPr/>
          </p:nvCxnSpPr>
          <p:spPr>
            <a:xfrm>
              <a:off x="1638810" y="3468668"/>
              <a:ext cx="2547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C183D7F6-B498-43B3-948B-1728B52AA6E4}">
                  <adec:decorative xmlns:adec="http://schemas.microsoft.com/office/drawing/2017/decorative" val="1"/>
                </a:ext>
              </a:extLst>
            </p:cNvPr>
            <p:cNvCxnSpPr>
              <a:cxnSpLocks/>
            </p:cNvCxnSpPr>
            <p:nvPr/>
          </p:nvCxnSpPr>
          <p:spPr>
            <a:xfrm>
              <a:off x="2501907" y="3468668"/>
              <a:ext cx="4127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44042" y="4028327"/>
              <a:ext cx="536077"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Arial Narrow" panose="020B0606020202030204" pitchFamily="34" charset="0"/>
                </a:rPr>
                <a:t>Task D</a:t>
              </a:r>
            </a:p>
          </p:txBody>
        </p:sp>
        <p:sp>
          <p:nvSpPr>
            <p:cNvPr id="9" name="TextBox 8"/>
            <p:cNvSpPr txBox="1"/>
            <p:nvPr/>
          </p:nvSpPr>
          <p:spPr>
            <a:xfrm>
              <a:off x="1513909" y="4028327"/>
              <a:ext cx="977366"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Arial Narrow" panose="020B0606020202030204" pitchFamily="34" charset="0"/>
                </a:rPr>
                <a:t>Task </a:t>
              </a:r>
            </a:p>
            <a:p>
              <a:pPr algn="ctr"/>
              <a:r>
                <a:rPr lang="en-GB" sz="1600" dirty="0">
                  <a:latin typeface="Arial Narrow" panose="020B0606020202030204" pitchFamily="34" charset="0"/>
                </a:rPr>
                <a:t>E</a:t>
              </a:r>
            </a:p>
          </p:txBody>
        </p:sp>
        <p:sp>
          <p:nvSpPr>
            <p:cNvPr id="10" name="TextBox 9"/>
            <p:cNvSpPr txBox="1"/>
            <p:nvPr/>
          </p:nvSpPr>
          <p:spPr>
            <a:xfrm>
              <a:off x="2851040" y="4028327"/>
              <a:ext cx="552936"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Arial Narrow" panose="020B0606020202030204" pitchFamily="34" charset="0"/>
                </a:rPr>
                <a:t>Task F</a:t>
              </a:r>
            </a:p>
          </p:txBody>
        </p:sp>
        <p:cxnSp>
          <p:nvCxnSpPr>
            <p:cNvPr id="11" name="Straight Arrow Connector 10">
              <a:extLst>
                <a:ext uri="{C183D7F6-B498-43B3-948B-1728B52AA6E4}">
                  <adec:decorative xmlns:adec="http://schemas.microsoft.com/office/drawing/2017/decorative" val="1"/>
                </a:ext>
              </a:extLst>
            </p:cNvPr>
            <p:cNvCxnSpPr>
              <a:cxnSpLocks/>
            </p:cNvCxnSpPr>
            <p:nvPr/>
          </p:nvCxnSpPr>
          <p:spPr>
            <a:xfrm>
              <a:off x="1280119" y="4319207"/>
              <a:ext cx="23379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a:off x="2491274" y="4319206"/>
              <a:ext cx="4127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0480" y="4884012"/>
              <a:ext cx="652775"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Arial Narrow" panose="020B0606020202030204" pitchFamily="34" charset="0"/>
                </a:rPr>
                <a:t>Task</a:t>
              </a:r>
            </a:p>
            <a:p>
              <a:pPr algn="ctr"/>
              <a:r>
                <a:rPr lang="en-GB" sz="1600" dirty="0">
                  <a:latin typeface="Arial Narrow" panose="020B0606020202030204" pitchFamily="34" charset="0"/>
                </a:rPr>
                <a:t>G</a:t>
              </a:r>
            </a:p>
          </p:txBody>
        </p:sp>
        <p:sp>
          <p:nvSpPr>
            <p:cNvPr id="14" name="TextBox 13"/>
            <p:cNvSpPr txBox="1"/>
            <p:nvPr/>
          </p:nvSpPr>
          <p:spPr>
            <a:xfrm>
              <a:off x="985553" y="4884012"/>
              <a:ext cx="548320"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Arial Narrow" panose="020B0606020202030204" pitchFamily="34" charset="0"/>
                </a:rPr>
                <a:t>Task H</a:t>
              </a:r>
            </a:p>
          </p:txBody>
        </p:sp>
        <p:sp>
          <p:nvSpPr>
            <p:cNvPr id="15" name="TextBox 14"/>
            <p:cNvSpPr txBox="1"/>
            <p:nvPr/>
          </p:nvSpPr>
          <p:spPr>
            <a:xfrm>
              <a:off x="1833443" y="4884012"/>
              <a:ext cx="548320"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Arial Narrow" panose="020B0606020202030204" pitchFamily="34" charset="0"/>
                </a:rPr>
                <a:t>Task I</a:t>
              </a:r>
            </a:p>
          </p:txBody>
        </p:sp>
        <p:cxnSp>
          <p:nvCxnSpPr>
            <p:cNvPr id="16" name="Straight Arrow Connector 15">
              <a:extLst>
                <a:ext uri="{C183D7F6-B498-43B3-948B-1728B52AA6E4}">
                  <adec:decorative xmlns:adec="http://schemas.microsoft.com/office/drawing/2017/decorative" val="1"/>
                </a:ext>
              </a:extLst>
            </p:cNvPr>
            <p:cNvCxnSpPr>
              <a:cxnSpLocks/>
            </p:cNvCxnSpPr>
            <p:nvPr/>
          </p:nvCxnSpPr>
          <p:spPr>
            <a:xfrm>
              <a:off x="733255" y="5170815"/>
              <a:ext cx="25229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C183D7F6-B498-43B3-948B-1728B52AA6E4}">
                  <adec:decorative xmlns:adec="http://schemas.microsoft.com/office/drawing/2017/decorative" val="1"/>
                </a:ext>
              </a:extLst>
            </p:cNvPr>
            <p:cNvCxnSpPr>
              <a:cxnSpLocks/>
            </p:cNvCxnSpPr>
            <p:nvPr/>
          </p:nvCxnSpPr>
          <p:spPr>
            <a:xfrm flipV="1">
              <a:off x="1533873" y="5170816"/>
              <a:ext cx="299571" cy="58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42189" y="4884012"/>
              <a:ext cx="529565"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Arial Narrow" panose="020B0606020202030204" pitchFamily="34" charset="0"/>
                </a:rPr>
                <a:t>Task </a:t>
              </a:r>
            </a:p>
            <a:p>
              <a:pPr algn="ctr"/>
              <a:r>
                <a:rPr lang="en-GB" sz="1600" dirty="0">
                  <a:latin typeface="Arial Narrow" panose="020B0606020202030204" pitchFamily="34" charset="0"/>
                </a:rPr>
                <a:t>J</a:t>
              </a:r>
            </a:p>
          </p:txBody>
        </p:sp>
        <p:sp>
          <p:nvSpPr>
            <p:cNvPr id="19" name="TextBox 18"/>
            <p:cNvSpPr txBox="1"/>
            <p:nvPr/>
          </p:nvSpPr>
          <p:spPr>
            <a:xfrm>
              <a:off x="3342807" y="4884012"/>
              <a:ext cx="802706"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Arial Narrow" panose="020B0606020202030204" pitchFamily="34" charset="0"/>
                </a:rPr>
                <a:t>Task</a:t>
              </a:r>
            </a:p>
            <a:p>
              <a:pPr algn="ctr"/>
              <a:r>
                <a:rPr lang="en-GB" sz="1600" dirty="0">
                  <a:latin typeface="Arial Narrow" panose="020B0606020202030204" pitchFamily="34" charset="0"/>
                </a:rPr>
                <a:t> K</a:t>
              </a:r>
            </a:p>
          </p:txBody>
        </p:sp>
        <p:cxnSp>
          <p:nvCxnSpPr>
            <p:cNvPr id="20" name="Straight Arrow Connector 19">
              <a:extLst>
                <a:ext uri="{C183D7F6-B498-43B3-948B-1728B52AA6E4}">
                  <adec:decorative xmlns:adec="http://schemas.microsoft.com/office/drawing/2017/decorative" val="1"/>
                </a:ext>
              </a:extLst>
            </p:cNvPr>
            <p:cNvCxnSpPr>
              <a:cxnSpLocks/>
            </p:cNvCxnSpPr>
            <p:nvPr/>
          </p:nvCxnSpPr>
          <p:spPr>
            <a:xfrm>
              <a:off x="2381764" y="5171632"/>
              <a:ext cx="1604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C183D7F6-B498-43B3-948B-1728B52AA6E4}">
                  <adec:decorative xmlns:adec="http://schemas.microsoft.com/office/drawing/2017/decorative" val="1"/>
                </a:ext>
              </a:extLst>
            </p:cNvPr>
            <p:cNvCxnSpPr>
              <a:cxnSpLocks/>
            </p:cNvCxnSpPr>
            <p:nvPr/>
          </p:nvCxnSpPr>
          <p:spPr>
            <a:xfrm>
              <a:off x="3065587" y="5174891"/>
              <a:ext cx="277220" cy="58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362053" y="4033475"/>
              <a:ext cx="905073"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Arial Narrow" panose="020B0606020202030204" pitchFamily="34" charset="0"/>
                </a:rPr>
                <a:t>Task</a:t>
              </a:r>
            </a:p>
            <a:p>
              <a:pPr algn="ctr"/>
              <a:r>
                <a:rPr lang="en-GB" sz="1600" dirty="0">
                  <a:latin typeface="Arial Narrow" panose="020B0606020202030204" pitchFamily="34" charset="0"/>
                </a:rPr>
                <a:t>L</a:t>
              </a:r>
            </a:p>
          </p:txBody>
        </p:sp>
        <p:cxnSp>
          <p:nvCxnSpPr>
            <p:cNvPr id="23" name="Straight Arrow Connector 22">
              <a:extLst>
                <a:ext uri="{C183D7F6-B498-43B3-948B-1728B52AA6E4}">
                  <adec:decorative xmlns:adec="http://schemas.microsoft.com/office/drawing/2017/decorative" val="1"/>
                </a:ext>
              </a:extLst>
            </p:cNvPr>
            <p:cNvCxnSpPr>
              <a:cxnSpLocks/>
              <a:stCxn id="28" idx="3"/>
            </p:cNvCxnSpPr>
            <p:nvPr/>
          </p:nvCxnSpPr>
          <p:spPr>
            <a:xfrm>
              <a:off x="3815129" y="3468668"/>
              <a:ext cx="542303" cy="84630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C183D7F6-B498-43B3-948B-1728B52AA6E4}">
                  <adec:decorative xmlns:adec="http://schemas.microsoft.com/office/drawing/2017/decorative" val="1"/>
                </a:ext>
              </a:extLst>
            </p:cNvPr>
            <p:cNvCxnSpPr>
              <a:cxnSpLocks/>
              <a:stCxn id="10" idx="3"/>
              <a:endCxn id="22" idx="1"/>
            </p:cNvCxnSpPr>
            <p:nvPr/>
          </p:nvCxnSpPr>
          <p:spPr>
            <a:xfrm>
              <a:off x="3403976" y="4320715"/>
              <a:ext cx="958077" cy="514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C183D7F6-B498-43B3-948B-1728B52AA6E4}">
                  <adec:decorative xmlns:adec="http://schemas.microsoft.com/office/drawing/2017/decorative" val="1"/>
                </a:ext>
              </a:extLst>
            </p:cNvPr>
            <p:cNvCxnSpPr>
              <a:stCxn id="19" idx="3"/>
              <a:endCxn id="22" idx="1"/>
            </p:cNvCxnSpPr>
            <p:nvPr/>
          </p:nvCxnSpPr>
          <p:spPr>
            <a:xfrm flipV="1">
              <a:off x="4145513" y="4325863"/>
              <a:ext cx="216540" cy="85053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C183D7F6-B498-43B3-948B-1728B52AA6E4}">
                  <adec:decorative xmlns:adec="http://schemas.microsoft.com/office/drawing/2017/decorative" val="1"/>
                </a:ext>
              </a:extLst>
            </p:cNvPr>
            <p:cNvSpPr/>
            <p:nvPr/>
          </p:nvSpPr>
          <p:spPr>
            <a:xfrm>
              <a:off x="1429834" y="3177789"/>
              <a:ext cx="208976" cy="581758"/>
            </a:xfrm>
            <a:prstGeom prst="rect">
              <a:avLst/>
            </a:prstGeom>
            <a:solidFill>
              <a:srgbClr val="FFFFFF"/>
            </a:solidFill>
            <a:ln>
              <a:solidFill>
                <a:srgbClr val="071D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Narrow" panose="020B0606020202030204" pitchFamily="34" charset="0"/>
              </a:endParaRPr>
            </a:p>
          </p:txBody>
        </p:sp>
        <p:sp>
          <p:nvSpPr>
            <p:cNvPr id="27" name="Rectangle 26">
              <a:extLst>
                <a:ext uri="{C183D7F6-B498-43B3-948B-1728B52AA6E4}">
                  <adec:decorative xmlns:adec="http://schemas.microsoft.com/office/drawing/2017/decorative" val="1"/>
                </a:ext>
              </a:extLst>
            </p:cNvPr>
            <p:cNvSpPr/>
            <p:nvPr/>
          </p:nvSpPr>
          <p:spPr>
            <a:xfrm>
              <a:off x="2394828" y="3177789"/>
              <a:ext cx="107080" cy="581758"/>
            </a:xfrm>
            <a:prstGeom prst="rect">
              <a:avLst/>
            </a:prstGeom>
            <a:solidFill>
              <a:srgbClr val="FFFFFF"/>
            </a:solidFill>
            <a:ln>
              <a:solidFill>
                <a:srgbClr val="071D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Narrow" panose="020B0606020202030204" pitchFamily="34" charset="0"/>
              </a:endParaRPr>
            </a:p>
          </p:txBody>
        </p:sp>
        <p:sp>
          <p:nvSpPr>
            <p:cNvPr id="28" name="Rectangle 27">
              <a:extLst>
                <a:ext uri="{C183D7F6-B498-43B3-948B-1728B52AA6E4}">
                  <adec:decorative xmlns:adec="http://schemas.microsoft.com/office/drawing/2017/decorative" val="1"/>
                </a:ext>
              </a:extLst>
            </p:cNvPr>
            <p:cNvSpPr/>
            <p:nvPr/>
          </p:nvSpPr>
          <p:spPr>
            <a:xfrm>
              <a:off x="3617786" y="3177789"/>
              <a:ext cx="197343" cy="581758"/>
            </a:xfrm>
            <a:prstGeom prst="rect">
              <a:avLst/>
            </a:prstGeom>
            <a:solidFill>
              <a:srgbClr val="FFFFFF"/>
            </a:solidFill>
            <a:ln>
              <a:solidFill>
                <a:srgbClr val="071D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Narrow" panose="020B0606020202030204" pitchFamily="34" charset="0"/>
              </a:endParaRPr>
            </a:p>
          </p:txBody>
        </p:sp>
        <p:sp>
          <p:nvSpPr>
            <p:cNvPr id="29" name="Rectangle 28">
              <a:extLst>
                <a:ext uri="{C183D7F6-B498-43B3-948B-1728B52AA6E4}">
                  <adec:decorative xmlns:adec="http://schemas.microsoft.com/office/drawing/2017/decorative" val="1"/>
                </a:ext>
              </a:extLst>
            </p:cNvPr>
            <p:cNvSpPr/>
            <p:nvPr/>
          </p:nvSpPr>
          <p:spPr>
            <a:xfrm>
              <a:off x="3342807" y="4028327"/>
              <a:ext cx="114173" cy="581758"/>
            </a:xfrm>
            <a:prstGeom prst="rect">
              <a:avLst/>
            </a:prstGeom>
            <a:solidFill>
              <a:srgbClr val="FFFFFF"/>
            </a:solidFill>
            <a:ln>
              <a:solidFill>
                <a:srgbClr val="071D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Narrow" panose="020B0606020202030204" pitchFamily="34" charset="0"/>
              </a:endParaRPr>
            </a:p>
          </p:txBody>
        </p:sp>
        <p:sp>
          <p:nvSpPr>
            <p:cNvPr id="30" name="Rectangle 29">
              <a:extLst>
                <a:ext uri="{C183D7F6-B498-43B3-948B-1728B52AA6E4}">
                  <adec:decorative xmlns:adec="http://schemas.microsoft.com/office/drawing/2017/decorative" val="1"/>
                </a:ext>
              </a:extLst>
            </p:cNvPr>
            <p:cNvSpPr/>
            <p:nvPr/>
          </p:nvSpPr>
          <p:spPr>
            <a:xfrm>
              <a:off x="2316615" y="4028327"/>
              <a:ext cx="194330" cy="581758"/>
            </a:xfrm>
            <a:prstGeom prst="rect">
              <a:avLst/>
            </a:prstGeom>
            <a:solidFill>
              <a:srgbClr val="FFFFFF"/>
            </a:solidFill>
            <a:ln>
              <a:solidFill>
                <a:srgbClr val="071D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Narrow" panose="020B0606020202030204" pitchFamily="34" charset="0"/>
              </a:endParaRPr>
            </a:p>
          </p:txBody>
        </p:sp>
        <p:sp>
          <p:nvSpPr>
            <p:cNvPr id="31" name="Rectangle 30">
              <a:extLst>
                <a:ext uri="{C183D7F6-B498-43B3-948B-1728B52AA6E4}">
                  <adec:decorative xmlns:adec="http://schemas.microsoft.com/office/drawing/2017/decorative" val="1"/>
                </a:ext>
              </a:extLst>
            </p:cNvPr>
            <p:cNvSpPr/>
            <p:nvPr/>
          </p:nvSpPr>
          <p:spPr>
            <a:xfrm>
              <a:off x="1204259" y="4028327"/>
              <a:ext cx="87317" cy="581758"/>
            </a:xfrm>
            <a:prstGeom prst="rect">
              <a:avLst/>
            </a:prstGeom>
            <a:solidFill>
              <a:srgbClr val="FFFFFF"/>
            </a:solidFill>
            <a:ln>
              <a:solidFill>
                <a:srgbClr val="071D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Narrow" panose="020B0606020202030204" pitchFamily="34" charset="0"/>
              </a:endParaRPr>
            </a:p>
          </p:txBody>
        </p:sp>
        <p:sp>
          <p:nvSpPr>
            <p:cNvPr id="32" name="Rectangle 31">
              <a:extLst>
                <a:ext uri="{C183D7F6-B498-43B3-948B-1728B52AA6E4}">
                  <adec:decorative xmlns:adec="http://schemas.microsoft.com/office/drawing/2017/decorative" val="1"/>
                </a:ext>
              </a:extLst>
            </p:cNvPr>
            <p:cNvSpPr/>
            <p:nvPr/>
          </p:nvSpPr>
          <p:spPr>
            <a:xfrm>
              <a:off x="5084985" y="4029302"/>
              <a:ext cx="186854" cy="581758"/>
            </a:xfrm>
            <a:prstGeom prst="rect">
              <a:avLst/>
            </a:prstGeom>
            <a:solidFill>
              <a:srgbClr val="FFFFFF"/>
            </a:solidFill>
            <a:ln>
              <a:solidFill>
                <a:srgbClr val="071D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Narrow" panose="020B0606020202030204" pitchFamily="34" charset="0"/>
              </a:endParaRPr>
            </a:p>
          </p:txBody>
        </p:sp>
        <p:sp>
          <p:nvSpPr>
            <p:cNvPr id="33" name="Rectangle 32">
              <a:extLst>
                <a:ext uri="{C183D7F6-B498-43B3-948B-1728B52AA6E4}">
                  <adec:decorative xmlns:adec="http://schemas.microsoft.com/office/drawing/2017/decorative" val="1"/>
                </a:ext>
              </a:extLst>
            </p:cNvPr>
            <p:cNvSpPr/>
            <p:nvPr/>
          </p:nvSpPr>
          <p:spPr>
            <a:xfrm>
              <a:off x="629334" y="4884013"/>
              <a:ext cx="107080" cy="581758"/>
            </a:xfrm>
            <a:prstGeom prst="rect">
              <a:avLst/>
            </a:prstGeom>
            <a:solidFill>
              <a:srgbClr val="FFFFFF"/>
            </a:solidFill>
            <a:ln>
              <a:solidFill>
                <a:srgbClr val="071D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Narrow" panose="020B0606020202030204" pitchFamily="34" charset="0"/>
              </a:endParaRPr>
            </a:p>
          </p:txBody>
        </p:sp>
        <p:sp>
          <p:nvSpPr>
            <p:cNvPr id="34" name="Rectangle 33">
              <a:extLst>
                <a:ext uri="{C183D7F6-B498-43B3-948B-1728B52AA6E4}">
                  <adec:decorative xmlns:adec="http://schemas.microsoft.com/office/drawing/2017/decorative" val="1"/>
                </a:ext>
              </a:extLst>
            </p:cNvPr>
            <p:cNvSpPr/>
            <p:nvPr/>
          </p:nvSpPr>
          <p:spPr>
            <a:xfrm>
              <a:off x="1459594" y="4884013"/>
              <a:ext cx="73975" cy="581758"/>
            </a:xfrm>
            <a:prstGeom prst="rect">
              <a:avLst/>
            </a:prstGeom>
            <a:solidFill>
              <a:srgbClr val="FFFFFF"/>
            </a:solidFill>
            <a:ln>
              <a:solidFill>
                <a:srgbClr val="071D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Narrow" panose="020B0606020202030204" pitchFamily="34" charset="0"/>
              </a:endParaRPr>
            </a:p>
          </p:txBody>
        </p:sp>
        <p:sp>
          <p:nvSpPr>
            <p:cNvPr id="35" name="Rectangle 34">
              <a:extLst>
                <a:ext uri="{C183D7F6-B498-43B3-948B-1728B52AA6E4}">
                  <adec:decorative xmlns:adec="http://schemas.microsoft.com/office/drawing/2017/decorative" val="1"/>
                </a:ext>
              </a:extLst>
            </p:cNvPr>
            <p:cNvSpPr/>
            <p:nvPr/>
          </p:nvSpPr>
          <p:spPr>
            <a:xfrm>
              <a:off x="2315625" y="4884013"/>
              <a:ext cx="73975" cy="581758"/>
            </a:xfrm>
            <a:prstGeom prst="rect">
              <a:avLst/>
            </a:prstGeom>
            <a:solidFill>
              <a:srgbClr val="FFFFFF"/>
            </a:solidFill>
            <a:ln>
              <a:solidFill>
                <a:srgbClr val="071D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Narrow" panose="020B0606020202030204" pitchFamily="34" charset="0"/>
              </a:endParaRPr>
            </a:p>
          </p:txBody>
        </p:sp>
        <p:sp>
          <p:nvSpPr>
            <p:cNvPr id="36" name="Rectangle 35">
              <a:extLst>
                <a:ext uri="{C183D7F6-B498-43B3-948B-1728B52AA6E4}">
                  <adec:decorative xmlns:adec="http://schemas.microsoft.com/office/drawing/2017/decorative" val="1"/>
                </a:ext>
              </a:extLst>
            </p:cNvPr>
            <p:cNvSpPr/>
            <p:nvPr/>
          </p:nvSpPr>
          <p:spPr>
            <a:xfrm>
              <a:off x="3040890" y="4884013"/>
              <a:ext cx="73975" cy="581758"/>
            </a:xfrm>
            <a:prstGeom prst="rect">
              <a:avLst/>
            </a:prstGeom>
            <a:solidFill>
              <a:srgbClr val="FFFFFF"/>
            </a:solidFill>
            <a:ln>
              <a:solidFill>
                <a:srgbClr val="071D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Narrow" panose="020B0606020202030204" pitchFamily="34" charset="0"/>
              </a:endParaRPr>
            </a:p>
          </p:txBody>
        </p:sp>
        <p:sp>
          <p:nvSpPr>
            <p:cNvPr id="37" name="Rectangle 36">
              <a:extLst>
                <a:ext uri="{C183D7F6-B498-43B3-948B-1728B52AA6E4}">
                  <adec:decorative xmlns:adec="http://schemas.microsoft.com/office/drawing/2017/decorative" val="1"/>
                </a:ext>
              </a:extLst>
            </p:cNvPr>
            <p:cNvSpPr/>
            <p:nvPr/>
          </p:nvSpPr>
          <p:spPr>
            <a:xfrm>
              <a:off x="4072631" y="4884013"/>
              <a:ext cx="114173" cy="581758"/>
            </a:xfrm>
            <a:prstGeom prst="rect">
              <a:avLst/>
            </a:prstGeom>
            <a:solidFill>
              <a:srgbClr val="FFFFFF"/>
            </a:solidFill>
            <a:ln>
              <a:solidFill>
                <a:srgbClr val="071D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latin typeface="Arial Narrow" panose="020B0606020202030204" pitchFamily="34" charset="0"/>
              </a:endParaRPr>
            </a:p>
          </p:txBody>
        </p:sp>
      </p:grpSp>
      <p:grpSp>
        <p:nvGrpSpPr>
          <p:cNvPr id="94" name="Group 93" descr="Remove all task-level contingency – all task durations reduced&#10;">
            <a:extLst>
              <a:ext uri="{FF2B5EF4-FFF2-40B4-BE49-F238E27FC236}">
                <a16:creationId xmlns:a16="http://schemas.microsoft.com/office/drawing/2014/main" id="{A6A998D3-CAD9-4158-8400-47833D226371}"/>
              </a:ext>
            </a:extLst>
          </p:cNvPr>
          <p:cNvGrpSpPr/>
          <p:nvPr/>
        </p:nvGrpSpPr>
        <p:grpSpPr>
          <a:xfrm>
            <a:off x="5735998" y="3315267"/>
            <a:ext cx="4995319" cy="2291241"/>
            <a:chOff x="6113958" y="3224476"/>
            <a:chExt cx="4995319" cy="2291241"/>
          </a:xfrm>
        </p:grpSpPr>
        <p:sp>
          <p:nvSpPr>
            <p:cNvPr id="49" name="TextBox 48">
              <a:extLst>
                <a:ext uri="{FF2B5EF4-FFF2-40B4-BE49-F238E27FC236}">
                  <a16:creationId xmlns:a16="http://schemas.microsoft.com/office/drawing/2014/main" id="{4AF3D771-E1C6-4A41-9702-4C397D9CF4D3}"/>
                </a:ext>
              </a:extLst>
            </p:cNvPr>
            <p:cNvSpPr txBox="1"/>
            <p:nvPr/>
          </p:nvSpPr>
          <p:spPr>
            <a:xfrm>
              <a:off x="6753655" y="3224476"/>
              <a:ext cx="701471"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Arial Narrow" panose="020B0606020202030204" pitchFamily="34" charset="0"/>
                </a:rPr>
                <a:t>Task </a:t>
              </a:r>
            </a:p>
            <a:p>
              <a:pPr algn="ctr"/>
              <a:r>
                <a:rPr lang="en-GB" sz="1600" dirty="0">
                  <a:latin typeface="Arial Narrow" panose="020B0606020202030204" pitchFamily="34" charset="0"/>
                </a:rPr>
                <a:t>A</a:t>
              </a:r>
            </a:p>
          </p:txBody>
        </p:sp>
        <p:sp>
          <p:nvSpPr>
            <p:cNvPr id="50" name="TextBox 49">
              <a:extLst>
                <a:ext uri="{FF2B5EF4-FFF2-40B4-BE49-F238E27FC236}">
                  <a16:creationId xmlns:a16="http://schemas.microsoft.com/office/drawing/2014/main" id="{F230D13E-01D1-42A7-8DDC-B1DA7D50B622}"/>
                </a:ext>
              </a:extLst>
            </p:cNvPr>
            <p:cNvSpPr txBox="1"/>
            <p:nvPr/>
          </p:nvSpPr>
          <p:spPr>
            <a:xfrm>
              <a:off x="7913455" y="3224476"/>
              <a:ext cx="501291" cy="553998"/>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400" dirty="0">
                  <a:latin typeface="Arial Narrow" panose="020B0606020202030204" pitchFamily="34" charset="0"/>
                </a:rPr>
                <a:t>Task </a:t>
              </a:r>
              <a:r>
                <a:rPr lang="en-GB" sz="1600" dirty="0">
                  <a:latin typeface="Arial Narrow" panose="020B0606020202030204" pitchFamily="34" charset="0"/>
                </a:rPr>
                <a:t>B</a:t>
              </a:r>
            </a:p>
          </p:txBody>
        </p:sp>
        <p:sp>
          <p:nvSpPr>
            <p:cNvPr id="51" name="TextBox 50">
              <a:extLst>
                <a:ext uri="{FF2B5EF4-FFF2-40B4-BE49-F238E27FC236}">
                  <a16:creationId xmlns:a16="http://schemas.microsoft.com/office/drawing/2014/main" id="{292CE1AF-A86A-497D-8CE3-2C594F62BD8B}"/>
                </a:ext>
              </a:extLst>
            </p:cNvPr>
            <p:cNvSpPr txBox="1"/>
            <p:nvPr/>
          </p:nvSpPr>
          <p:spPr>
            <a:xfrm>
              <a:off x="8934596" y="3224476"/>
              <a:ext cx="696849"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Arial Narrow" panose="020B0606020202030204" pitchFamily="34" charset="0"/>
                </a:rPr>
                <a:t>Task </a:t>
              </a:r>
            </a:p>
            <a:p>
              <a:pPr algn="ctr"/>
              <a:r>
                <a:rPr lang="en-GB" sz="1600" dirty="0">
                  <a:latin typeface="Arial Narrow" panose="020B0606020202030204" pitchFamily="34" charset="0"/>
                </a:rPr>
                <a:t>C</a:t>
              </a:r>
            </a:p>
          </p:txBody>
        </p:sp>
        <p:cxnSp>
          <p:nvCxnSpPr>
            <p:cNvPr id="52" name="Straight Arrow Connector 51">
              <a:extLst>
                <a:ext uri="{FF2B5EF4-FFF2-40B4-BE49-F238E27FC236}">
                  <a16:creationId xmlns:a16="http://schemas.microsoft.com/office/drawing/2014/main" id="{FEE41E16-8CCB-4885-9BF2-B89840C8651C}"/>
                </a:ext>
                <a:ext uri="{C183D7F6-B498-43B3-948B-1728B52AA6E4}">
                  <adec:decorative xmlns:adec="http://schemas.microsoft.com/office/drawing/2017/decorative" val="1"/>
                </a:ext>
              </a:extLst>
            </p:cNvPr>
            <p:cNvCxnSpPr>
              <a:cxnSpLocks/>
            </p:cNvCxnSpPr>
            <p:nvPr/>
          </p:nvCxnSpPr>
          <p:spPr>
            <a:xfrm>
              <a:off x="7658728" y="3515355"/>
              <a:ext cx="25472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EBD8ABCC-2910-4311-A8E0-7AE98D9B2AF0}"/>
                </a:ext>
                <a:ext uri="{C183D7F6-B498-43B3-948B-1728B52AA6E4}">
                  <adec:decorative xmlns:adec="http://schemas.microsoft.com/office/drawing/2017/decorative" val="1"/>
                </a:ext>
              </a:extLst>
            </p:cNvPr>
            <p:cNvCxnSpPr>
              <a:cxnSpLocks/>
            </p:cNvCxnSpPr>
            <p:nvPr/>
          </p:nvCxnSpPr>
          <p:spPr>
            <a:xfrm>
              <a:off x="8521825" y="3515355"/>
              <a:ext cx="4127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15F12B2C-EBEA-4168-82CC-95B813246E34}"/>
                </a:ext>
              </a:extLst>
            </p:cNvPr>
            <p:cNvSpPr txBox="1"/>
            <p:nvPr/>
          </p:nvSpPr>
          <p:spPr>
            <a:xfrm>
              <a:off x="6774594" y="4173784"/>
              <a:ext cx="453958"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200" dirty="0">
                  <a:latin typeface="Arial Narrow" panose="020B0606020202030204" pitchFamily="34" charset="0"/>
                </a:rPr>
                <a:t>Task</a:t>
              </a:r>
              <a:r>
                <a:rPr lang="en-GB" sz="1600" dirty="0">
                  <a:latin typeface="Arial Narrow" panose="020B0606020202030204" pitchFamily="34" charset="0"/>
                </a:rPr>
                <a:t> D</a:t>
              </a:r>
            </a:p>
          </p:txBody>
        </p:sp>
        <p:sp>
          <p:nvSpPr>
            <p:cNvPr id="55" name="TextBox 54">
              <a:extLst>
                <a:ext uri="{FF2B5EF4-FFF2-40B4-BE49-F238E27FC236}">
                  <a16:creationId xmlns:a16="http://schemas.microsoft.com/office/drawing/2014/main" id="{8913FB75-A4AD-47C8-BAB4-7B9D99012862}"/>
                </a:ext>
              </a:extLst>
            </p:cNvPr>
            <p:cNvSpPr txBox="1"/>
            <p:nvPr/>
          </p:nvSpPr>
          <p:spPr>
            <a:xfrm>
              <a:off x="7544460" y="4173784"/>
              <a:ext cx="817801"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Arial Narrow" panose="020B0606020202030204" pitchFamily="34" charset="0"/>
                </a:rPr>
                <a:t>Task </a:t>
              </a:r>
            </a:p>
            <a:p>
              <a:pPr algn="ctr"/>
              <a:r>
                <a:rPr lang="en-GB" sz="1600" dirty="0">
                  <a:latin typeface="Arial Narrow" panose="020B0606020202030204" pitchFamily="34" charset="0"/>
                </a:rPr>
                <a:t>E</a:t>
              </a:r>
            </a:p>
          </p:txBody>
        </p:sp>
        <p:sp>
          <p:nvSpPr>
            <p:cNvPr id="56" name="TextBox 55">
              <a:extLst>
                <a:ext uri="{FF2B5EF4-FFF2-40B4-BE49-F238E27FC236}">
                  <a16:creationId xmlns:a16="http://schemas.microsoft.com/office/drawing/2014/main" id="{B71B9878-AC94-42A0-9187-A0964CEB3869}"/>
                </a:ext>
              </a:extLst>
            </p:cNvPr>
            <p:cNvSpPr txBox="1"/>
            <p:nvPr/>
          </p:nvSpPr>
          <p:spPr>
            <a:xfrm>
              <a:off x="8881591" y="4173784"/>
              <a:ext cx="506690"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400" dirty="0">
                  <a:latin typeface="Arial Narrow" panose="020B0606020202030204" pitchFamily="34" charset="0"/>
                </a:rPr>
                <a:t>Task</a:t>
              </a:r>
              <a:r>
                <a:rPr lang="en-GB" sz="1600" dirty="0">
                  <a:latin typeface="Arial Narrow" panose="020B0606020202030204" pitchFamily="34" charset="0"/>
                </a:rPr>
                <a:t> F</a:t>
              </a:r>
            </a:p>
          </p:txBody>
        </p:sp>
        <p:cxnSp>
          <p:nvCxnSpPr>
            <p:cNvPr id="57" name="Straight Arrow Connector 56">
              <a:extLst>
                <a:ext uri="{FF2B5EF4-FFF2-40B4-BE49-F238E27FC236}">
                  <a16:creationId xmlns:a16="http://schemas.microsoft.com/office/drawing/2014/main" id="{E7EF2A80-F621-4204-B4E1-39C91040675C}"/>
                </a:ext>
                <a:ext uri="{C183D7F6-B498-43B3-948B-1728B52AA6E4}">
                  <adec:decorative xmlns:adec="http://schemas.microsoft.com/office/drawing/2017/decorative" val="1"/>
                </a:ext>
              </a:extLst>
            </p:cNvPr>
            <p:cNvCxnSpPr>
              <a:cxnSpLocks/>
            </p:cNvCxnSpPr>
            <p:nvPr/>
          </p:nvCxnSpPr>
          <p:spPr>
            <a:xfrm>
              <a:off x="7310670" y="4464664"/>
              <a:ext cx="23379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6C3C3341-9781-44F3-BEF8-8CA617B19B5F}"/>
                </a:ext>
              </a:extLst>
            </p:cNvPr>
            <p:cNvCxnSpPr>
              <a:cxnSpLocks/>
            </p:cNvCxnSpPr>
            <p:nvPr/>
          </p:nvCxnSpPr>
          <p:spPr>
            <a:xfrm>
              <a:off x="8482555" y="4464663"/>
              <a:ext cx="4127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CABD838F-D027-4FAE-8EEC-65D8BC1485CB}"/>
                </a:ext>
              </a:extLst>
            </p:cNvPr>
            <p:cNvSpPr txBox="1"/>
            <p:nvPr/>
          </p:nvSpPr>
          <p:spPr>
            <a:xfrm>
              <a:off x="6113958" y="4930942"/>
              <a:ext cx="529566"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Arial Narrow" panose="020B0606020202030204" pitchFamily="34" charset="0"/>
                </a:rPr>
                <a:t>Task</a:t>
              </a:r>
            </a:p>
            <a:p>
              <a:pPr algn="ctr"/>
              <a:r>
                <a:rPr lang="en-GB" sz="1600" dirty="0">
                  <a:latin typeface="Arial Narrow" panose="020B0606020202030204" pitchFamily="34" charset="0"/>
                </a:rPr>
                <a:t>G</a:t>
              </a:r>
            </a:p>
          </p:txBody>
        </p:sp>
        <p:sp>
          <p:nvSpPr>
            <p:cNvPr id="60" name="TextBox 59">
              <a:extLst>
                <a:ext uri="{FF2B5EF4-FFF2-40B4-BE49-F238E27FC236}">
                  <a16:creationId xmlns:a16="http://schemas.microsoft.com/office/drawing/2014/main" id="{19FCCF08-2AE1-4DA5-8BBD-0D3CBED396F7}"/>
                </a:ext>
              </a:extLst>
            </p:cNvPr>
            <p:cNvSpPr txBox="1"/>
            <p:nvPr/>
          </p:nvSpPr>
          <p:spPr>
            <a:xfrm>
              <a:off x="7019030" y="4930942"/>
              <a:ext cx="464783"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300" dirty="0">
                  <a:latin typeface="Arial Narrow" panose="020B0606020202030204" pitchFamily="34" charset="0"/>
                </a:rPr>
                <a:t>Task</a:t>
              </a:r>
              <a:r>
                <a:rPr lang="en-GB" sz="1600" dirty="0">
                  <a:latin typeface="Arial Narrow" panose="020B0606020202030204" pitchFamily="34" charset="0"/>
                </a:rPr>
                <a:t> H</a:t>
              </a:r>
            </a:p>
          </p:txBody>
        </p:sp>
        <p:sp>
          <p:nvSpPr>
            <p:cNvPr id="61" name="TextBox 60">
              <a:extLst>
                <a:ext uri="{FF2B5EF4-FFF2-40B4-BE49-F238E27FC236}">
                  <a16:creationId xmlns:a16="http://schemas.microsoft.com/office/drawing/2014/main" id="{B14BC2CE-8812-4DB9-BCA6-F4EA48BC7445}"/>
                </a:ext>
              </a:extLst>
            </p:cNvPr>
            <p:cNvSpPr txBox="1"/>
            <p:nvPr/>
          </p:nvSpPr>
          <p:spPr>
            <a:xfrm>
              <a:off x="7866920" y="4930942"/>
              <a:ext cx="482182"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300" dirty="0">
                  <a:latin typeface="Arial Narrow" panose="020B0606020202030204" pitchFamily="34" charset="0"/>
                </a:rPr>
                <a:t>Task</a:t>
              </a:r>
              <a:r>
                <a:rPr lang="en-GB" sz="1600" dirty="0">
                  <a:latin typeface="Arial Narrow" panose="020B0606020202030204" pitchFamily="34" charset="0"/>
                </a:rPr>
                <a:t> I</a:t>
              </a:r>
            </a:p>
          </p:txBody>
        </p:sp>
        <p:cxnSp>
          <p:nvCxnSpPr>
            <p:cNvPr id="62" name="Straight Arrow Connector 61">
              <a:extLst>
                <a:ext uri="{FF2B5EF4-FFF2-40B4-BE49-F238E27FC236}">
                  <a16:creationId xmlns:a16="http://schemas.microsoft.com/office/drawing/2014/main" id="{D2BDC430-3034-47BE-B9F6-3E903250D3DA}"/>
                </a:ext>
                <a:ext uri="{C183D7F6-B498-43B3-948B-1728B52AA6E4}">
                  <adec:decorative xmlns:adec="http://schemas.microsoft.com/office/drawing/2017/decorative" val="1"/>
                </a:ext>
              </a:extLst>
            </p:cNvPr>
            <p:cNvCxnSpPr>
              <a:cxnSpLocks/>
            </p:cNvCxnSpPr>
            <p:nvPr/>
          </p:nvCxnSpPr>
          <p:spPr>
            <a:xfrm>
              <a:off x="6766732" y="5217745"/>
              <a:ext cx="252298"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A0A281E-F0B2-4A21-94ED-CCA64116F486}"/>
                </a:ext>
                <a:ext uri="{C183D7F6-B498-43B3-948B-1728B52AA6E4}">
                  <adec:decorative xmlns:adec="http://schemas.microsoft.com/office/drawing/2017/decorative" val="1"/>
                </a:ext>
              </a:extLst>
            </p:cNvPr>
            <p:cNvCxnSpPr>
              <a:cxnSpLocks/>
            </p:cNvCxnSpPr>
            <p:nvPr/>
          </p:nvCxnSpPr>
          <p:spPr>
            <a:xfrm flipV="1">
              <a:off x="7567350" y="5217746"/>
              <a:ext cx="299571" cy="58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8413CC35-3BAE-413F-92C2-CE9B16A29DF2}"/>
                </a:ext>
              </a:extLst>
            </p:cNvPr>
            <p:cNvSpPr txBox="1"/>
            <p:nvPr/>
          </p:nvSpPr>
          <p:spPr>
            <a:xfrm>
              <a:off x="8575667" y="4930942"/>
              <a:ext cx="494002"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400" dirty="0">
                  <a:latin typeface="Arial Narrow" panose="020B0606020202030204" pitchFamily="34" charset="0"/>
                </a:rPr>
                <a:t>Task</a:t>
              </a:r>
              <a:r>
                <a:rPr lang="en-GB" sz="1600" dirty="0">
                  <a:latin typeface="Arial Narrow" panose="020B0606020202030204" pitchFamily="34" charset="0"/>
                </a:rPr>
                <a:t> </a:t>
              </a:r>
            </a:p>
            <a:p>
              <a:pPr algn="ctr"/>
              <a:r>
                <a:rPr lang="en-GB" sz="1600" dirty="0">
                  <a:latin typeface="Arial Narrow" panose="020B0606020202030204" pitchFamily="34" charset="0"/>
                </a:rPr>
                <a:t>J</a:t>
              </a:r>
            </a:p>
          </p:txBody>
        </p:sp>
        <p:sp>
          <p:nvSpPr>
            <p:cNvPr id="65" name="TextBox 64">
              <a:extLst>
                <a:ext uri="{FF2B5EF4-FFF2-40B4-BE49-F238E27FC236}">
                  <a16:creationId xmlns:a16="http://schemas.microsoft.com/office/drawing/2014/main" id="{41F500B5-47BF-4626-82D1-953A95733FBF}"/>
                </a:ext>
              </a:extLst>
            </p:cNvPr>
            <p:cNvSpPr txBox="1"/>
            <p:nvPr/>
          </p:nvSpPr>
          <p:spPr>
            <a:xfrm>
              <a:off x="9376284" y="4930942"/>
              <a:ext cx="720566"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Arial Narrow" panose="020B0606020202030204" pitchFamily="34" charset="0"/>
                </a:rPr>
                <a:t>Task</a:t>
              </a:r>
            </a:p>
            <a:p>
              <a:pPr algn="ctr"/>
              <a:r>
                <a:rPr lang="en-GB" sz="1600" dirty="0">
                  <a:latin typeface="Arial Narrow" panose="020B0606020202030204" pitchFamily="34" charset="0"/>
                </a:rPr>
                <a:t> K</a:t>
              </a:r>
            </a:p>
          </p:txBody>
        </p:sp>
        <p:cxnSp>
          <p:nvCxnSpPr>
            <p:cNvPr id="66" name="Straight Arrow Connector 65">
              <a:extLst>
                <a:ext uri="{FF2B5EF4-FFF2-40B4-BE49-F238E27FC236}">
                  <a16:creationId xmlns:a16="http://schemas.microsoft.com/office/drawing/2014/main" id="{C3120E1C-E0FC-4EA7-BDC8-59BD0DB9B3E0}"/>
                </a:ext>
                <a:ext uri="{C183D7F6-B498-43B3-948B-1728B52AA6E4}">
                  <adec:decorative xmlns:adec="http://schemas.microsoft.com/office/drawing/2017/decorative" val="1"/>
                </a:ext>
              </a:extLst>
            </p:cNvPr>
            <p:cNvCxnSpPr>
              <a:cxnSpLocks/>
            </p:cNvCxnSpPr>
            <p:nvPr/>
          </p:nvCxnSpPr>
          <p:spPr>
            <a:xfrm>
              <a:off x="8415241" y="5218562"/>
              <a:ext cx="1604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D007F05F-7812-4870-9D95-0EDBDB8CA19A}"/>
                </a:ext>
                <a:ext uri="{C183D7F6-B498-43B3-948B-1728B52AA6E4}">
                  <adec:decorative xmlns:adec="http://schemas.microsoft.com/office/drawing/2017/decorative" val="1"/>
                </a:ext>
              </a:extLst>
            </p:cNvPr>
            <p:cNvCxnSpPr>
              <a:cxnSpLocks/>
            </p:cNvCxnSpPr>
            <p:nvPr/>
          </p:nvCxnSpPr>
          <p:spPr>
            <a:xfrm>
              <a:off x="9099064" y="5221821"/>
              <a:ext cx="277220" cy="58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9275B99C-0C78-4A7F-8CDB-CCF2F2AE2F26}"/>
                </a:ext>
              </a:extLst>
            </p:cNvPr>
            <p:cNvSpPr txBox="1"/>
            <p:nvPr/>
          </p:nvSpPr>
          <p:spPr>
            <a:xfrm>
              <a:off x="10392604" y="4178932"/>
              <a:ext cx="716673"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Arial Narrow" panose="020B0606020202030204" pitchFamily="34" charset="0"/>
                </a:rPr>
                <a:t>Task</a:t>
              </a:r>
            </a:p>
            <a:p>
              <a:pPr algn="ctr"/>
              <a:r>
                <a:rPr lang="en-GB" sz="1600" dirty="0">
                  <a:latin typeface="Arial Narrow" panose="020B0606020202030204" pitchFamily="34" charset="0"/>
                </a:rPr>
                <a:t>L</a:t>
              </a:r>
            </a:p>
          </p:txBody>
        </p:sp>
        <p:cxnSp>
          <p:nvCxnSpPr>
            <p:cNvPr id="69" name="Straight Arrow Connector 68">
              <a:extLst>
                <a:ext uri="{FF2B5EF4-FFF2-40B4-BE49-F238E27FC236}">
                  <a16:creationId xmlns:a16="http://schemas.microsoft.com/office/drawing/2014/main" id="{1399602D-ECD8-405C-92CC-D473252F8D78}"/>
                </a:ext>
                <a:ext uri="{C183D7F6-B498-43B3-948B-1728B52AA6E4}">
                  <adec:decorative xmlns:adec="http://schemas.microsoft.com/office/drawing/2017/decorative" val="1"/>
                </a:ext>
              </a:extLst>
            </p:cNvPr>
            <p:cNvCxnSpPr>
              <a:cxnSpLocks/>
            </p:cNvCxnSpPr>
            <p:nvPr/>
          </p:nvCxnSpPr>
          <p:spPr>
            <a:xfrm>
              <a:off x="9835047" y="3365280"/>
              <a:ext cx="552936" cy="10951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C5A4EDD1-C7D2-4D38-ACAB-FFEFEDC9F2AC}"/>
                </a:ext>
                <a:ext uri="{C183D7F6-B498-43B3-948B-1728B52AA6E4}">
                  <adec:decorative xmlns:adec="http://schemas.microsoft.com/office/drawing/2017/decorative" val="1"/>
                </a:ext>
              </a:extLst>
            </p:cNvPr>
            <p:cNvCxnSpPr>
              <a:cxnSpLocks/>
              <a:endCxn id="68" idx="1"/>
            </p:cNvCxnSpPr>
            <p:nvPr/>
          </p:nvCxnSpPr>
          <p:spPr>
            <a:xfrm>
              <a:off x="9502454" y="4460429"/>
              <a:ext cx="890150" cy="108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BEDDA885-2C81-4C30-926B-A7BED1392AC4}"/>
                </a:ext>
                <a:ext uri="{C183D7F6-B498-43B3-948B-1728B52AA6E4}">
                  <adec:decorative xmlns:adec="http://schemas.microsoft.com/office/drawing/2017/decorative" val="1"/>
                </a:ext>
              </a:extLst>
            </p:cNvPr>
            <p:cNvCxnSpPr>
              <a:cxnSpLocks/>
              <a:endCxn id="68" idx="1"/>
            </p:cNvCxnSpPr>
            <p:nvPr/>
          </p:nvCxnSpPr>
          <p:spPr>
            <a:xfrm flipV="1">
              <a:off x="10211023" y="4471320"/>
              <a:ext cx="181581" cy="5738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6926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4B5A1-9ECC-45C0-8A06-0CE8C6AC807E}"/>
              </a:ext>
            </a:extLst>
          </p:cNvPr>
          <p:cNvSpPr>
            <a:spLocks noGrp="1"/>
          </p:cNvSpPr>
          <p:nvPr>
            <p:ph type="title"/>
          </p:nvPr>
        </p:nvSpPr>
        <p:spPr>
          <a:xfrm>
            <a:off x="1844298" y="329944"/>
            <a:ext cx="6959043" cy="1325563"/>
          </a:xfrm>
        </p:spPr>
        <p:txBody>
          <a:bodyPr>
            <a:normAutofit/>
          </a:bodyPr>
          <a:lstStyle/>
          <a:p>
            <a:r>
              <a:rPr lang="en-GB" sz="4400" dirty="0"/>
              <a:t>Session Overview</a:t>
            </a:r>
            <a:endParaRPr lang="en-GB" dirty="0"/>
          </a:p>
        </p:txBody>
      </p:sp>
      <p:sp>
        <p:nvSpPr>
          <p:cNvPr id="3" name="Content Placeholder 2">
            <a:extLst>
              <a:ext uri="{FF2B5EF4-FFF2-40B4-BE49-F238E27FC236}">
                <a16:creationId xmlns:a16="http://schemas.microsoft.com/office/drawing/2014/main" id="{837E90BD-57D8-402A-9671-262EDA39538F}"/>
              </a:ext>
            </a:extLst>
          </p:cNvPr>
          <p:cNvSpPr>
            <a:spLocks noGrp="1"/>
          </p:cNvSpPr>
          <p:nvPr>
            <p:ph idx="1"/>
          </p:nvPr>
        </p:nvSpPr>
        <p:spPr>
          <a:xfrm>
            <a:off x="792151" y="1916624"/>
            <a:ext cx="10515600" cy="4767059"/>
          </a:xfrm>
        </p:spPr>
        <p:txBody>
          <a:bodyPr>
            <a:normAutofit fontScale="70000" lnSpcReduction="20000"/>
          </a:bodyPr>
          <a:lstStyle/>
          <a:p>
            <a:pPr marL="0" indent="0">
              <a:buNone/>
            </a:pPr>
            <a:r>
              <a:rPr lang="en-US" sz="2800" b="1" dirty="0" err="1"/>
              <a:t>Behaviour</a:t>
            </a:r>
            <a:r>
              <a:rPr lang="en-US" sz="2800" b="1" dirty="0"/>
              <a:t> can affect the usefulness of the critical path analysis – consider critical chain, which focuses on bottlenecks, be that the critical path or another constraint.</a:t>
            </a:r>
          </a:p>
          <a:p>
            <a:r>
              <a:rPr lang="en-US" sz="2800" dirty="0"/>
              <a:t>Recap on the role of project teams</a:t>
            </a:r>
          </a:p>
          <a:p>
            <a:r>
              <a:rPr lang="en-US" sz="2800" dirty="0"/>
              <a:t>Consider the impact of people/project team on project performance which critiques the traditional CPA </a:t>
            </a:r>
          </a:p>
          <a:p>
            <a:r>
              <a:rPr lang="en-US" sz="2800" dirty="0"/>
              <a:t>Critical Chain focuses on considering the project as a whole and </a:t>
            </a:r>
            <a:r>
              <a:rPr lang="en-US" dirty="0"/>
              <a:t>focus</a:t>
            </a:r>
            <a:r>
              <a:rPr lang="en-US" sz="2800" dirty="0"/>
              <a:t>ing the </a:t>
            </a:r>
            <a:r>
              <a:rPr lang="en-US" dirty="0"/>
              <a:t>constraints/bottlenecks</a:t>
            </a:r>
          </a:p>
          <a:p>
            <a:r>
              <a:rPr lang="en-GB" dirty="0"/>
              <a:t>Critical chain involves 5 steps: Identify, Exploit, Subordinate, Elevate, Inertia.</a:t>
            </a:r>
          </a:p>
          <a:p>
            <a:r>
              <a:rPr lang="en-US" dirty="0"/>
              <a:t>Critical chain considers different types of constraints – the critical path, resources, etc.</a:t>
            </a:r>
          </a:p>
          <a:p>
            <a:r>
              <a:rPr lang="en-US" sz="2800" dirty="0"/>
              <a:t>Critical Chain uses project level contingency (buffer), not task level to avoid delaying the start and finish of tasks</a:t>
            </a:r>
          </a:p>
          <a:p>
            <a:pPr marL="0" indent="0">
              <a:buNone/>
            </a:pPr>
            <a:r>
              <a:rPr lang="en-US" sz="2800" b="1" dirty="0"/>
              <a:t>Communication with your project team and stakeholders</a:t>
            </a:r>
          </a:p>
          <a:p>
            <a:r>
              <a:rPr lang="en-US" sz="2800" dirty="0" err="1"/>
              <a:t>Analyse</a:t>
            </a:r>
            <a:r>
              <a:rPr lang="en-US" sz="2800" dirty="0"/>
              <a:t> the main functions and barriers to communication.</a:t>
            </a:r>
          </a:p>
          <a:p>
            <a:r>
              <a:rPr lang="en-US" sz="2800" dirty="0"/>
              <a:t>Identify techniques to give feedback to the project team</a:t>
            </a:r>
          </a:p>
          <a:p>
            <a:r>
              <a:rPr lang="en-US" sz="2800" dirty="0"/>
              <a:t>Explore how to communicate with stakeholders.</a:t>
            </a:r>
          </a:p>
        </p:txBody>
      </p:sp>
    </p:spTree>
    <p:extLst>
      <p:ext uri="{BB962C8B-B14F-4D97-AF65-F5344CB8AC3E}">
        <p14:creationId xmlns:p14="http://schemas.microsoft.com/office/powerpoint/2010/main" val="2539986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4299" y="61306"/>
            <a:ext cx="5953346" cy="1325563"/>
          </a:xfrm>
        </p:spPr>
        <p:txBody>
          <a:bodyPr>
            <a:noAutofit/>
          </a:bodyPr>
          <a:lstStyle/>
          <a:p>
            <a:r>
              <a:rPr lang="en-GB" sz="4000" dirty="0"/>
              <a:t>Tasks are completed as soon as possible</a:t>
            </a:r>
          </a:p>
        </p:txBody>
      </p:sp>
      <p:sp>
        <p:nvSpPr>
          <p:cNvPr id="11" name="Content Placeholder 10">
            <a:extLst>
              <a:ext uri="{FF2B5EF4-FFF2-40B4-BE49-F238E27FC236}">
                <a16:creationId xmlns:a16="http://schemas.microsoft.com/office/drawing/2014/main" id="{3E7ED92C-5D70-4516-92FC-FE4D5BEA36FE}"/>
              </a:ext>
            </a:extLst>
          </p:cNvPr>
          <p:cNvSpPr>
            <a:spLocks noGrp="1"/>
          </p:cNvSpPr>
          <p:nvPr>
            <p:ph sz="half" idx="1"/>
          </p:nvPr>
        </p:nvSpPr>
        <p:spPr>
          <a:xfrm>
            <a:off x="325292" y="1396211"/>
            <a:ext cx="5181600" cy="5367590"/>
          </a:xfrm>
        </p:spPr>
        <p:txBody>
          <a:bodyPr>
            <a:normAutofit fontScale="77500" lnSpcReduction="20000"/>
          </a:bodyPr>
          <a:lstStyle/>
          <a:p>
            <a:pPr marL="0" indent="0">
              <a:buNone/>
            </a:pPr>
            <a:r>
              <a:rPr lang="en-GB" sz="2800" b="1" dirty="0">
                <a:latin typeface="Raleway" panose="020B0503030101060003" pitchFamily="34" charset="0"/>
              </a:rPr>
              <a:t>Traditional way of working</a:t>
            </a:r>
          </a:p>
          <a:p>
            <a:r>
              <a:rPr lang="en-GB" sz="2800" b="1" dirty="0">
                <a:latin typeface="Raleway" panose="020B0503030101060003" pitchFamily="34" charset="0"/>
              </a:rPr>
              <a:t>Parkinson’s Law </a:t>
            </a:r>
            <a:r>
              <a:rPr lang="en-GB" sz="2800" dirty="0">
                <a:latin typeface="Raleway" panose="020B0503030101060003" pitchFamily="34" charset="0"/>
              </a:rPr>
              <a:t>– ‘Work expands to fill the time available’</a:t>
            </a:r>
          </a:p>
          <a:p>
            <a:r>
              <a:rPr lang="en-GB" b="1" dirty="0">
                <a:latin typeface="Raleway" panose="020B0503030101060003" pitchFamily="34" charset="0"/>
              </a:rPr>
              <a:t>Student syndrome </a:t>
            </a:r>
            <a:r>
              <a:rPr lang="en-GB" dirty="0">
                <a:latin typeface="Raleway" panose="020B0503030101060003" pitchFamily="34" charset="0"/>
              </a:rPr>
              <a:t>– Extra time at the beginning is not used (built in procrastination)</a:t>
            </a:r>
          </a:p>
          <a:p>
            <a:endParaRPr lang="en-GB" dirty="0">
              <a:latin typeface="Raleway" panose="020B0503030101060003" pitchFamily="34" charset="0"/>
            </a:endParaRPr>
          </a:p>
          <a:p>
            <a:endParaRPr lang="en-GB" dirty="0">
              <a:latin typeface="Raleway" panose="020B0503030101060003" pitchFamily="34" charset="0"/>
            </a:endParaRPr>
          </a:p>
          <a:p>
            <a:endParaRPr lang="en-GB" dirty="0">
              <a:latin typeface="Raleway" panose="020B0503030101060003" pitchFamily="34" charset="0"/>
            </a:endParaRPr>
          </a:p>
          <a:p>
            <a:endParaRPr lang="en-GB" dirty="0">
              <a:latin typeface="Raleway" panose="020B0503030101060003" pitchFamily="34" charset="0"/>
            </a:endParaRPr>
          </a:p>
          <a:p>
            <a:endParaRPr lang="en-GB" dirty="0">
              <a:latin typeface="Raleway" panose="020B0503030101060003" pitchFamily="34" charset="0"/>
            </a:endParaRPr>
          </a:p>
          <a:p>
            <a:endParaRPr lang="en-GB" dirty="0">
              <a:latin typeface="Raleway" panose="020B0503030101060003" pitchFamily="34" charset="0"/>
            </a:endParaRPr>
          </a:p>
          <a:p>
            <a:pPr marL="0" indent="0">
              <a:buNone/>
            </a:pPr>
            <a:endParaRPr lang="en-GB" dirty="0">
              <a:latin typeface="Raleway" panose="020B0503030101060003" pitchFamily="34" charset="0"/>
            </a:endParaRPr>
          </a:p>
          <a:p>
            <a:pPr marL="0" indent="0">
              <a:buNone/>
            </a:pPr>
            <a:endParaRPr lang="en-GB" dirty="0">
              <a:latin typeface="Raleway" panose="020B0503030101060003" pitchFamily="34" charset="0"/>
            </a:endParaRPr>
          </a:p>
          <a:p>
            <a:r>
              <a:rPr lang="en-GB" sz="2800" i="1" dirty="0">
                <a:latin typeface="Raleway" panose="020B0503030101060003" pitchFamily="34" charset="0"/>
              </a:rPr>
              <a:t>Early finishes rarely happen!</a:t>
            </a:r>
          </a:p>
        </p:txBody>
      </p:sp>
      <p:sp>
        <p:nvSpPr>
          <p:cNvPr id="12" name="Content Placeholder 11">
            <a:extLst>
              <a:ext uri="{FF2B5EF4-FFF2-40B4-BE49-F238E27FC236}">
                <a16:creationId xmlns:a16="http://schemas.microsoft.com/office/drawing/2014/main" id="{60B77FCF-70FC-4F3C-9C6E-89A543424891}"/>
              </a:ext>
            </a:extLst>
          </p:cNvPr>
          <p:cNvSpPr>
            <a:spLocks noGrp="1"/>
          </p:cNvSpPr>
          <p:nvPr>
            <p:ph sz="half" idx="2"/>
          </p:nvPr>
        </p:nvSpPr>
        <p:spPr>
          <a:xfrm>
            <a:off x="6172200" y="1386868"/>
            <a:ext cx="5181600" cy="5471132"/>
          </a:xfrm>
        </p:spPr>
        <p:txBody>
          <a:bodyPr>
            <a:normAutofit fontScale="77500" lnSpcReduction="20000"/>
          </a:bodyPr>
          <a:lstStyle/>
          <a:p>
            <a:pPr marL="0" indent="0">
              <a:buNone/>
            </a:pPr>
            <a:r>
              <a:rPr lang="en-GB" b="1" dirty="0">
                <a:latin typeface="Raleway" panose="020B0503030101060003" pitchFamily="34" charset="0"/>
              </a:rPr>
              <a:t>CCPM</a:t>
            </a:r>
          </a:p>
          <a:p>
            <a:r>
              <a:rPr lang="en-GB" sz="2800" dirty="0">
                <a:latin typeface="Raleway" panose="020B0503030101060003" pitchFamily="34" charset="0"/>
              </a:rPr>
              <a:t>Task Estimates have no in-built contingency </a:t>
            </a:r>
          </a:p>
          <a:p>
            <a:r>
              <a:rPr lang="en-GB" sz="2800" dirty="0">
                <a:latin typeface="Raleway" panose="020B0503030101060003" pitchFamily="34" charset="0"/>
              </a:rPr>
              <a:t>Shorter task durations &amp; much reduced timeline </a:t>
            </a:r>
          </a:p>
          <a:p>
            <a:r>
              <a:rPr lang="en-GB" dirty="0">
                <a:latin typeface="Raleway" panose="020B0503030101060003" pitchFamily="34" charset="0"/>
              </a:rPr>
              <a:t>Tasks complete as soon as possible</a:t>
            </a:r>
          </a:p>
          <a:p>
            <a:endParaRPr lang="en-GB" sz="2800" i="1" dirty="0">
              <a:latin typeface="Raleway" panose="020B0503030101060003" pitchFamily="34" charset="0"/>
            </a:endParaRPr>
          </a:p>
          <a:p>
            <a:endParaRPr lang="en-GB" i="1" dirty="0">
              <a:latin typeface="Raleway" panose="020B0503030101060003" pitchFamily="34" charset="0"/>
            </a:endParaRPr>
          </a:p>
          <a:p>
            <a:endParaRPr lang="en-GB" sz="2800" i="1" dirty="0">
              <a:latin typeface="Raleway" panose="020B0503030101060003" pitchFamily="34" charset="0"/>
            </a:endParaRPr>
          </a:p>
          <a:p>
            <a:endParaRPr lang="en-GB" i="1" dirty="0">
              <a:latin typeface="Raleway" panose="020B0503030101060003" pitchFamily="34" charset="0"/>
            </a:endParaRPr>
          </a:p>
          <a:p>
            <a:endParaRPr lang="en-GB" sz="2800" i="1" dirty="0">
              <a:latin typeface="Raleway" panose="020B0503030101060003" pitchFamily="34" charset="0"/>
            </a:endParaRPr>
          </a:p>
          <a:p>
            <a:pPr>
              <a:lnSpc>
                <a:spcPct val="120000"/>
              </a:lnSpc>
            </a:pPr>
            <a:r>
              <a:rPr lang="en-GB" sz="3100" b="1" i="1" dirty="0">
                <a:solidFill>
                  <a:srgbClr val="66A7DB"/>
                </a:solidFill>
                <a:latin typeface="Raleway" panose="020B0503030101060003" pitchFamily="34" charset="0"/>
              </a:rPr>
              <a:t>Without deadlines to fuel Parkinson and Student Syndrome behaviours, there is more chance of an early completion</a:t>
            </a:r>
          </a:p>
          <a:p>
            <a:endParaRPr lang="en-GB" i="1" dirty="0">
              <a:latin typeface="Raleway" panose="020B0503030101060003" pitchFamily="34" charset="0"/>
            </a:endParaRPr>
          </a:p>
          <a:p>
            <a:endParaRPr lang="en-GB" sz="2800" i="1" dirty="0">
              <a:latin typeface="Raleway" panose="020B0503030101060003" pitchFamily="34" charset="0"/>
            </a:endParaRPr>
          </a:p>
          <a:p>
            <a:endParaRPr lang="en-GB" i="1" dirty="0">
              <a:latin typeface="Raleway" panose="020B0503030101060003" pitchFamily="34" charset="0"/>
            </a:endParaRPr>
          </a:p>
          <a:p>
            <a:endParaRPr lang="en-GB" sz="2800" i="1" dirty="0">
              <a:latin typeface="Raleway" panose="020B0503030101060003" pitchFamily="34" charset="0"/>
            </a:endParaRPr>
          </a:p>
          <a:p>
            <a:endParaRPr lang="en-GB" i="1" dirty="0">
              <a:latin typeface="Raleway" panose="020B0503030101060003" pitchFamily="34" charset="0"/>
            </a:endParaRPr>
          </a:p>
          <a:p>
            <a:endParaRPr lang="en-GB" sz="2800" i="1" dirty="0">
              <a:latin typeface="Raleway" panose="020B0503030101060003" pitchFamily="34" charset="0"/>
            </a:endParaRPr>
          </a:p>
        </p:txBody>
      </p:sp>
      <p:grpSp>
        <p:nvGrpSpPr>
          <p:cNvPr id="15" name="Group 14" descr="Possible Early Finish missed.">
            <a:extLst>
              <a:ext uri="{FF2B5EF4-FFF2-40B4-BE49-F238E27FC236}">
                <a16:creationId xmlns:a16="http://schemas.microsoft.com/office/drawing/2014/main" id="{17B6B6E1-A27D-4B76-A80E-277B5463FEF2}"/>
              </a:ext>
            </a:extLst>
          </p:cNvPr>
          <p:cNvGrpSpPr/>
          <p:nvPr/>
        </p:nvGrpSpPr>
        <p:grpSpPr>
          <a:xfrm>
            <a:off x="557302" y="3081653"/>
            <a:ext cx="4737692" cy="2540014"/>
            <a:chOff x="808167" y="3063560"/>
            <a:chExt cx="4737692" cy="2540014"/>
          </a:xfrm>
        </p:grpSpPr>
        <p:grpSp>
          <p:nvGrpSpPr>
            <p:cNvPr id="13" name="Group 12" descr="Possible Early Finish missed.">
              <a:extLst>
                <a:ext uri="{FF2B5EF4-FFF2-40B4-BE49-F238E27FC236}">
                  <a16:creationId xmlns:a16="http://schemas.microsoft.com/office/drawing/2014/main" id="{7CF23C80-7E09-4142-920E-D55C9AA37DC8}"/>
                </a:ext>
              </a:extLst>
            </p:cNvPr>
            <p:cNvGrpSpPr/>
            <p:nvPr/>
          </p:nvGrpSpPr>
          <p:grpSpPr>
            <a:xfrm>
              <a:off x="808167" y="3063560"/>
              <a:ext cx="4605341" cy="2540014"/>
              <a:chOff x="808167" y="3063560"/>
              <a:chExt cx="4605341" cy="2540014"/>
            </a:xfrm>
          </p:grpSpPr>
          <p:sp>
            <p:nvSpPr>
              <p:cNvPr id="4" name="TextBox 3"/>
              <p:cNvSpPr txBox="1"/>
              <p:nvPr/>
            </p:nvSpPr>
            <p:spPr>
              <a:xfrm>
                <a:off x="808167" y="4285304"/>
                <a:ext cx="3998228" cy="707886"/>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2000" dirty="0">
                    <a:latin typeface="Raleway" panose="020B0503030101060003" pitchFamily="34" charset="0"/>
                  </a:rPr>
                  <a:t>Task L</a:t>
                </a:r>
              </a:p>
              <a:p>
                <a:pPr algn="ctr"/>
                <a:r>
                  <a:rPr lang="en-GB" sz="2000" dirty="0">
                    <a:latin typeface="Raleway" panose="020B0503030101060003" pitchFamily="34" charset="0"/>
                  </a:rPr>
                  <a:t>10d</a:t>
                </a:r>
              </a:p>
            </p:txBody>
          </p:sp>
          <p:sp>
            <p:nvSpPr>
              <p:cNvPr id="5" name="TextBox 4"/>
              <p:cNvSpPr txBox="1"/>
              <p:nvPr/>
            </p:nvSpPr>
            <p:spPr>
              <a:xfrm>
                <a:off x="2823912" y="3063560"/>
                <a:ext cx="1460656" cy="707886"/>
              </a:xfrm>
              <a:prstGeom prst="rect">
                <a:avLst/>
              </a:prstGeom>
              <a:noFill/>
            </p:spPr>
            <p:txBody>
              <a:bodyPr wrap="none" rtlCol="0">
                <a:spAutoFit/>
              </a:bodyPr>
              <a:lstStyle/>
              <a:p>
                <a:r>
                  <a:rPr lang="en-GB" sz="2000" dirty="0">
                    <a:latin typeface="Raleway" panose="020B0503030101060003" pitchFamily="34" charset="0"/>
                  </a:rPr>
                  <a:t>Possible </a:t>
                </a:r>
              </a:p>
              <a:p>
                <a:r>
                  <a:rPr lang="en-GB" sz="2000" dirty="0">
                    <a:latin typeface="Raleway" panose="020B0503030101060003" pitchFamily="34" charset="0"/>
                  </a:rPr>
                  <a:t>early finish</a:t>
                </a:r>
              </a:p>
            </p:txBody>
          </p:sp>
          <p:sp>
            <p:nvSpPr>
              <p:cNvPr id="6" name="Down Arrow 5">
                <a:extLst>
                  <a:ext uri="{C183D7F6-B498-43B3-948B-1728B52AA6E4}">
                    <adec:decorative xmlns:adec="http://schemas.microsoft.com/office/drawing/2017/decorative" val="1"/>
                  </a:ext>
                </a:extLst>
              </p:cNvPr>
              <p:cNvSpPr/>
              <p:nvPr/>
            </p:nvSpPr>
            <p:spPr>
              <a:xfrm>
                <a:off x="3410393" y="3764929"/>
                <a:ext cx="356461" cy="481960"/>
              </a:xfrm>
              <a:prstGeom prst="downArrow">
                <a:avLst/>
              </a:prstGeom>
              <a:solidFill>
                <a:schemeClr val="tx1">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aleway" panose="020B0503030101060003" pitchFamily="34" charset="0"/>
                </a:endParaRPr>
              </a:p>
            </p:txBody>
          </p:sp>
          <p:sp>
            <p:nvSpPr>
              <p:cNvPr id="8" name="Down Arrow 7">
                <a:extLst>
                  <a:ext uri="{C183D7F6-B498-43B3-948B-1728B52AA6E4}">
                    <adec:decorative xmlns:adec="http://schemas.microsoft.com/office/drawing/2017/decorative" val="1"/>
                  </a:ext>
                </a:extLst>
              </p:cNvPr>
              <p:cNvSpPr/>
              <p:nvPr/>
            </p:nvSpPr>
            <p:spPr>
              <a:xfrm>
                <a:off x="4606929" y="3771446"/>
                <a:ext cx="356461" cy="481960"/>
              </a:xfrm>
              <a:prstGeom prst="downArrow">
                <a:avLst/>
              </a:prstGeom>
              <a:solidFill>
                <a:schemeClr val="tx1">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aleway" panose="020B0503030101060003" pitchFamily="34" charset="0"/>
                </a:endParaRPr>
              </a:p>
            </p:txBody>
          </p:sp>
          <p:sp>
            <p:nvSpPr>
              <p:cNvPr id="9" name="Left-Right Arrow 8">
                <a:extLst>
                  <a:ext uri="{C183D7F6-B498-43B3-948B-1728B52AA6E4}">
                    <adec:decorative xmlns:adec="http://schemas.microsoft.com/office/drawing/2017/decorative" val="1"/>
                  </a:ext>
                </a:extLst>
              </p:cNvPr>
              <p:cNvSpPr/>
              <p:nvPr/>
            </p:nvSpPr>
            <p:spPr>
              <a:xfrm>
                <a:off x="3543642" y="5068861"/>
                <a:ext cx="1269487" cy="154983"/>
              </a:xfrm>
              <a:prstGeom prst="lef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aleway" panose="020B0503030101060003" pitchFamily="34" charset="0"/>
                </a:endParaRPr>
              </a:p>
            </p:txBody>
          </p:sp>
          <p:sp>
            <p:nvSpPr>
              <p:cNvPr id="10" name="TextBox 9"/>
              <p:cNvSpPr txBox="1"/>
              <p:nvPr/>
            </p:nvSpPr>
            <p:spPr>
              <a:xfrm>
                <a:off x="2602990" y="5203464"/>
                <a:ext cx="2810518" cy="400110"/>
              </a:xfrm>
              <a:prstGeom prst="rect">
                <a:avLst/>
              </a:prstGeom>
              <a:noFill/>
            </p:spPr>
            <p:txBody>
              <a:bodyPr wrap="square" rtlCol="0">
                <a:spAutoFit/>
              </a:bodyPr>
              <a:lstStyle/>
              <a:p>
                <a:pPr algn="ctr"/>
                <a:r>
                  <a:rPr lang="en-GB" sz="2000" dirty="0">
                    <a:latin typeface="Raleway" panose="020B0503030101060003" pitchFamily="34" charset="0"/>
                  </a:rPr>
                  <a:t>Missed time saving</a:t>
                </a:r>
              </a:p>
            </p:txBody>
          </p:sp>
        </p:grpSp>
        <p:sp>
          <p:nvSpPr>
            <p:cNvPr id="14" name="TextBox 13">
              <a:extLst>
                <a:ext uri="{FF2B5EF4-FFF2-40B4-BE49-F238E27FC236}">
                  <a16:creationId xmlns:a16="http://schemas.microsoft.com/office/drawing/2014/main" id="{26BF1BD8-68DD-47F2-9A57-A02892A66F39}"/>
                </a:ext>
              </a:extLst>
            </p:cNvPr>
            <p:cNvSpPr txBox="1"/>
            <p:nvPr/>
          </p:nvSpPr>
          <p:spPr>
            <a:xfrm>
              <a:off x="4323535" y="3075057"/>
              <a:ext cx="1222324" cy="707886"/>
            </a:xfrm>
            <a:prstGeom prst="rect">
              <a:avLst/>
            </a:prstGeom>
            <a:noFill/>
          </p:spPr>
          <p:txBody>
            <a:bodyPr wrap="square" rtlCol="0">
              <a:spAutoFit/>
            </a:bodyPr>
            <a:lstStyle/>
            <a:p>
              <a:r>
                <a:rPr lang="en-GB" sz="2000" dirty="0">
                  <a:latin typeface="Raleway" panose="020B0503030101060003" pitchFamily="34" charset="0"/>
                </a:rPr>
                <a:t>Official deadline</a:t>
              </a:r>
            </a:p>
          </p:txBody>
        </p:sp>
      </p:grpSp>
      <p:grpSp>
        <p:nvGrpSpPr>
          <p:cNvPr id="23" name="Group 22" descr="No contingency - finish as soon as you can">
            <a:extLst>
              <a:ext uri="{FF2B5EF4-FFF2-40B4-BE49-F238E27FC236}">
                <a16:creationId xmlns:a16="http://schemas.microsoft.com/office/drawing/2014/main" id="{4FD3C72E-C710-4308-97E9-D58DCAEE3F79}"/>
              </a:ext>
            </a:extLst>
          </p:cNvPr>
          <p:cNvGrpSpPr/>
          <p:nvPr/>
        </p:nvGrpSpPr>
        <p:grpSpPr>
          <a:xfrm>
            <a:off x="6385934" y="3264913"/>
            <a:ext cx="4575972" cy="1763146"/>
            <a:chOff x="6385934" y="3264913"/>
            <a:chExt cx="4575972" cy="1763146"/>
          </a:xfrm>
        </p:grpSpPr>
        <p:sp>
          <p:nvSpPr>
            <p:cNvPr id="16" name="TextBox 15">
              <a:extLst>
                <a:ext uri="{FF2B5EF4-FFF2-40B4-BE49-F238E27FC236}">
                  <a16:creationId xmlns:a16="http://schemas.microsoft.com/office/drawing/2014/main" id="{BAB674DD-6098-4835-80B9-7B8602A85FEF}"/>
                </a:ext>
              </a:extLst>
            </p:cNvPr>
            <p:cNvSpPr txBox="1"/>
            <p:nvPr/>
          </p:nvSpPr>
          <p:spPr>
            <a:xfrm>
              <a:off x="6385934" y="3687408"/>
              <a:ext cx="3998228" cy="707886"/>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2000" dirty="0">
                  <a:latin typeface="Raleway" panose="020B0503030101060003" pitchFamily="34" charset="0"/>
                </a:rPr>
                <a:t>Task L</a:t>
              </a:r>
            </a:p>
            <a:p>
              <a:pPr algn="ctr"/>
              <a:r>
                <a:rPr lang="en-GB" sz="2000" dirty="0">
                  <a:latin typeface="Raleway" panose="020B0503030101060003" pitchFamily="34" charset="0"/>
                </a:rPr>
                <a:t>10d</a:t>
              </a:r>
            </a:p>
          </p:txBody>
        </p:sp>
        <p:sp>
          <p:nvSpPr>
            <p:cNvPr id="17" name="Down Arrow 5">
              <a:extLst>
                <a:ext uri="{FF2B5EF4-FFF2-40B4-BE49-F238E27FC236}">
                  <a16:creationId xmlns:a16="http://schemas.microsoft.com/office/drawing/2014/main" id="{66312FAD-4CD9-47F1-BD03-DC820D5B7623}"/>
                </a:ext>
              </a:extLst>
            </p:cNvPr>
            <p:cNvSpPr/>
            <p:nvPr/>
          </p:nvSpPr>
          <p:spPr>
            <a:xfrm>
              <a:off x="8977248" y="3264913"/>
              <a:ext cx="356461" cy="385976"/>
            </a:xfrm>
            <a:prstGeom prst="downArrow">
              <a:avLst/>
            </a:prstGeom>
            <a:solidFill>
              <a:schemeClr val="tx1">
                <a:lumMod val="90000"/>
                <a:lumOff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aleway" panose="020B0503030101060003" pitchFamily="34" charset="0"/>
              </a:endParaRPr>
            </a:p>
          </p:txBody>
        </p:sp>
        <p:sp>
          <p:nvSpPr>
            <p:cNvPr id="18" name="Left-Right Arrow 8">
              <a:extLst>
                <a:ext uri="{FF2B5EF4-FFF2-40B4-BE49-F238E27FC236}">
                  <a16:creationId xmlns:a16="http://schemas.microsoft.com/office/drawing/2014/main" id="{2607400B-D8FA-430E-A15C-0F0ECB63FB73}"/>
                </a:ext>
              </a:extLst>
            </p:cNvPr>
            <p:cNvSpPr/>
            <p:nvPr/>
          </p:nvSpPr>
          <p:spPr>
            <a:xfrm>
              <a:off x="9114675" y="4431813"/>
              <a:ext cx="1269487" cy="154983"/>
            </a:xfrm>
            <a:prstGeom prst="leftRightArrow">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aleway" panose="020B0503030101060003" pitchFamily="34" charset="0"/>
              </a:endParaRPr>
            </a:p>
          </p:txBody>
        </p:sp>
        <p:sp>
          <p:nvSpPr>
            <p:cNvPr id="19" name="TextBox 18">
              <a:extLst>
                <a:ext uri="{FF2B5EF4-FFF2-40B4-BE49-F238E27FC236}">
                  <a16:creationId xmlns:a16="http://schemas.microsoft.com/office/drawing/2014/main" id="{04A4FBE6-CDC5-4036-A66A-49B0E81486C3}"/>
                </a:ext>
              </a:extLst>
            </p:cNvPr>
            <p:cNvSpPr txBox="1"/>
            <p:nvPr/>
          </p:nvSpPr>
          <p:spPr>
            <a:xfrm>
              <a:off x="8577734" y="4627949"/>
              <a:ext cx="2384172" cy="400110"/>
            </a:xfrm>
            <a:prstGeom prst="rect">
              <a:avLst/>
            </a:prstGeom>
            <a:noFill/>
          </p:spPr>
          <p:txBody>
            <a:bodyPr wrap="square" rtlCol="0">
              <a:spAutoFit/>
            </a:bodyPr>
            <a:lstStyle/>
            <a:p>
              <a:pPr algn="ctr"/>
              <a:r>
                <a:rPr lang="en-GB" sz="2000" dirty="0">
                  <a:latin typeface="Raleway" panose="020B0503030101060003" pitchFamily="34" charset="0"/>
                </a:rPr>
                <a:t>Actual time saving</a:t>
              </a:r>
            </a:p>
          </p:txBody>
        </p:sp>
        <p:sp>
          <p:nvSpPr>
            <p:cNvPr id="20" name="Rectangle 19">
              <a:extLst>
                <a:ext uri="{FF2B5EF4-FFF2-40B4-BE49-F238E27FC236}">
                  <a16:creationId xmlns:a16="http://schemas.microsoft.com/office/drawing/2014/main" id="{D60712F0-B141-47F9-9360-54AB6BAEAE87}"/>
                </a:ext>
              </a:extLst>
            </p:cNvPr>
            <p:cNvSpPr/>
            <p:nvPr/>
          </p:nvSpPr>
          <p:spPr>
            <a:xfrm>
              <a:off x="9155479" y="3677061"/>
              <a:ext cx="1228683" cy="718233"/>
            </a:xfrm>
            <a:prstGeom prst="rect">
              <a:avLst/>
            </a:prstGeom>
            <a:solidFill>
              <a:schemeClr val="tx1">
                <a:lumMod val="90000"/>
                <a:lumOff val="1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Raleway" panose="020B0503030101060003" pitchFamily="34" charset="0"/>
              </a:endParaRPr>
            </a:p>
          </p:txBody>
        </p:sp>
      </p:grpSp>
    </p:spTree>
    <p:extLst>
      <p:ext uri="{BB962C8B-B14F-4D97-AF65-F5344CB8AC3E}">
        <p14:creationId xmlns:p14="http://schemas.microsoft.com/office/powerpoint/2010/main" val="46462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2"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1870601" y="213536"/>
            <a:ext cx="6846649" cy="1143000"/>
          </a:xfrm>
        </p:spPr>
        <p:txBody>
          <a:bodyPr>
            <a:normAutofit fontScale="90000"/>
          </a:bodyPr>
          <a:lstStyle/>
          <a:p>
            <a:r>
              <a:rPr lang="en-GB" dirty="0"/>
              <a:t>CCPM Project-Level Contingency </a:t>
            </a:r>
          </a:p>
        </p:txBody>
      </p:sp>
      <p:sp>
        <p:nvSpPr>
          <p:cNvPr id="26" name="Rectangle 25"/>
          <p:cNvSpPr/>
          <p:nvPr/>
        </p:nvSpPr>
        <p:spPr>
          <a:xfrm>
            <a:off x="1555356" y="5353258"/>
            <a:ext cx="7343865" cy="830997"/>
          </a:xfrm>
          <a:prstGeom prst="rect">
            <a:avLst/>
          </a:prstGeom>
        </p:spPr>
        <p:txBody>
          <a:bodyPr wrap="square">
            <a:spAutoFit/>
          </a:bodyPr>
          <a:lstStyle/>
          <a:p>
            <a:r>
              <a:rPr lang="en-GB" sz="2400" i="1" dirty="0">
                <a:latin typeface="Raleway" panose="020B0503030101060003" pitchFamily="34" charset="0"/>
              </a:rPr>
              <a:t>The Buffer protects the project – not individual tasks </a:t>
            </a:r>
          </a:p>
          <a:p>
            <a:r>
              <a:rPr lang="en-GB" sz="2400" i="1" dirty="0">
                <a:latin typeface="Raleway" panose="020B0503030101060003" pitchFamily="34" charset="0"/>
              </a:rPr>
              <a:t>It provides the project Commit Date </a:t>
            </a:r>
          </a:p>
        </p:txBody>
      </p:sp>
      <p:grpSp>
        <p:nvGrpSpPr>
          <p:cNvPr id="37" name="Group 36" descr="Project diagram">
            <a:extLst>
              <a:ext uri="{FF2B5EF4-FFF2-40B4-BE49-F238E27FC236}">
                <a16:creationId xmlns:a16="http://schemas.microsoft.com/office/drawing/2014/main" id="{36694067-2A16-4478-8885-A0D15E851533}"/>
              </a:ext>
            </a:extLst>
          </p:cNvPr>
          <p:cNvGrpSpPr/>
          <p:nvPr/>
        </p:nvGrpSpPr>
        <p:grpSpPr>
          <a:xfrm>
            <a:off x="1590176" y="1692073"/>
            <a:ext cx="6360938" cy="3004039"/>
            <a:chOff x="1590176" y="1692073"/>
            <a:chExt cx="6360938" cy="3004039"/>
          </a:xfrm>
        </p:grpSpPr>
        <p:sp>
          <p:nvSpPr>
            <p:cNvPr id="2" name="TextBox 1"/>
            <p:cNvSpPr txBox="1"/>
            <p:nvPr/>
          </p:nvSpPr>
          <p:spPr>
            <a:xfrm>
              <a:off x="2733484" y="1692073"/>
              <a:ext cx="1040804"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A</a:t>
              </a:r>
            </a:p>
            <a:p>
              <a:pPr algn="ctr"/>
              <a:endParaRPr lang="en-GB" dirty="0">
                <a:latin typeface="Raleway" panose="020B0503030101060003" pitchFamily="34" charset="0"/>
              </a:endParaRPr>
            </a:p>
          </p:txBody>
        </p:sp>
        <p:sp>
          <p:nvSpPr>
            <p:cNvPr id="3" name="TextBox 2"/>
            <p:cNvSpPr txBox="1"/>
            <p:nvPr/>
          </p:nvSpPr>
          <p:spPr>
            <a:xfrm>
              <a:off x="4013908" y="1692073"/>
              <a:ext cx="802995"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B</a:t>
              </a:r>
            </a:p>
          </p:txBody>
        </p:sp>
        <p:sp>
          <p:nvSpPr>
            <p:cNvPr id="4" name="TextBox 3"/>
            <p:cNvSpPr txBox="1"/>
            <p:nvPr/>
          </p:nvSpPr>
          <p:spPr>
            <a:xfrm>
              <a:off x="5124795" y="1692073"/>
              <a:ext cx="857406"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C</a:t>
              </a:r>
            </a:p>
          </p:txBody>
        </p:sp>
        <p:cxnSp>
          <p:nvCxnSpPr>
            <p:cNvPr id="5" name="Straight Arrow Connector 4"/>
            <p:cNvCxnSpPr>
              <a:cxnSpLocks/>
            </p:cNvCxnSpPr>
            <p:nvPr/>
          </p:nvCxnSpPr>
          <p:spPr>
            <a:xfrm>
              <a:off x="3774288" y="2015239"/>
              <a:ext cx="23962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p:cNvCxnSpPr>
            <p:nvPr/>
          </p:nvCxnSpPr>
          <p:spPr>
            <a:xfrm>
              <a:off x="4816903" y="2015239"/>
              <a:ext cx="30789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442119" y="2868396"/>
              <a:ext cx="841123"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D</a:t>
              </a:r>
            </a:p>
          </p:txBody>
        </p:sp>
        <p:sp>
          <p:nvSpPr>
            <p:cNvPr id="8" name="TextBox 7"/>
            <p:cNvSpPr txBox="1"/>
            <p:nvPr/>
          </p:nvSpPr>
          <p:spPr>
            <a:xfrm>
              <a:off x="3592133" y="2868396"/>
              <a:ext cx="1192189"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a:t>
              </a:r>
            </a:p>
            <a:p>
              <a:pPr algn="ctr"/>
              <a:r>
                <a:rPr lang="en-GB" dirty="0">
                  <a:latin typeface="Raleway" panose="020B0503030101060003" pitchFamily="34" charset="0"/>
                </a:rPr>
                <a:t>E</a:t>
              </a:r>
            </a:p>
          </p:txBody>
        </p:sp>
        <p:sp>
          <p:nvSpPr>
            <p:cNvPr id="9" name="TextBox 8"/>
            <p:cNvSpPr txBox="1"/>
            <p:nvPr/>
          </p:nvSpPr>
          <p:spPr>
            <a:xfrm>
              <a:off x="5171650" y="2868396"/>
              <a:ext cx="857407"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F</a:t>
              </a:r>
            </a:p>
          </p:txBody>
        </p:sp>
        <p:cxnSp>
          <p:nvCxnSpPr>
            <p:cNvPr id="10" name="Straight Arrow Connector 9"/>
            <p:cNvCxnSpPr>
              <a:cxnSpLocks/>
            </p:cNvCxnSpPr>
            <p:nvPr/>
          </p:nvCxnSpPr>
          <p:spPr>
            <a:xfrm flipV="1">
              <a:off x="3276664" y="3186857"/>
              <a:ext cx="315469" cy="470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a:off x="4784322" y="3182155"/>
              <a:ext cx="387327" cy="141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590176" y="4049781"/>
              <a:ext cx="752405"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G</a:t>
              </a:r>
            </a:p>
          </p:txBody>
        </p:sp>
        <p:sp>
          <p:nvSpPr>
            <p:cNvPr id="13" name="TextBox 12"/>
            <p:cNvSpPr txBox="1"/>
            <p:nvPr/>
          </p:nvSpPr>
          <p:spPr>
            <a:xfrm>
              <a:off x="2592198" y="4049781"/>
              <a:ext cx="714575"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H</a:t>
              </a:r>
            </a:p>
          </p:txBody>
        </p:sp>
        <p:sp>
          <p:nvSpPr>
            <p:cNvPr id="14" name="TextBox 13"/>
            <p:cNvSpPr txBox="1"/>
            <p:nvPr/>
          </p:nvSpPr>
          <p:spPr>
            <a:xfrm>
              <a:off x="3672855" y="4049781"/>
              <a:ext cx="782916"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I</a:t>
              </a:r>
            </a:p>
          </p:txBody>
        </p:sp>
        <p:cxnSp>
          <p:nvCxnSpPr>
            <p:cNvPr id="15" name="Straight Arrow Connector 14"/>
            <p:cNvCxnSpPr>
              <a:cxnSpLocks/>
            </p:cNvCxnSpPr>
            <p:nvPr/>
          </p:nvCxnSpPr>
          <p:spPr>
            <a:xfrm>
              <a:off x="2342581" y="4372946"/>
              <a:ext cx="249617"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a:off x="3306773" y="4368418"/>
              <a:ext cx="366082" cy="93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84322" y="4049781"/>
              <a:ext cx="708599"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J</a:t>
              </a:r>
            </a:p>
          </p:txBody>
        </p:sp>
        <p:sp>
          <p:nvSpPr>
            <p:cNvPr id="18" name="TextBox 17"/>
            <p:cNvSpPr txBox="1"/>
            <p:nvPr/>
          </p:nvSpPr>
          <p:spPr>
            <a:xfrm>
              <a:off x="5806981" y="4049781"/>
              <a:ext cx="766596"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K</a:t>
              </a:r>
            </a:p>
          </p:txBody>
        </p:sp>
        <p:cxnSp>
          <p:nvCxnSpPr>
            <p:cNvPr id="19" name="Straight Arrow Connector 18"/>
            <p:cNvCxnSpPr>
              <a:cxnSpLocks/>
            </p:cNvCxnSpPr>
            <p:nvPr/>
          </p:nvCxnSpPr>
          <p:spPr>
            <a:xfrm>
              <a:off x="4462987" y="4369324"/>
              <a:ext cx="321335" cy="1113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a:off x="5492921" y="4367420"/>
              <a:ext cx="31406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882468" y="2882506"/>
              <a:ext cx="1068646"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a:t>
              </a:r>
            </a:p>
            <a:p>
              <a:pPr algn="ctr"/>
              <a:r>
                <a:rPr lang="en-GB" dirty="0">
                  <a:latin typeface="Raleway" panose="020B0503030101060003" pitchFamily="34" charset="0"/>
                </a:rPr>
                <a:t>L</a:t>
              </a:r>
            </a:p>
          </p:txBody>
        </p:sp>
        <p:cxnSp>
          <p:nvCxnSpPr>
            <p:cNvPr id="22" name="Straight Arrow Connector 21"/>
            <p:cNvCxnSpPr>
              <a:stCxn id="4" idx="3"/>
              <a:endCxn id="21" idx="1"/>
            </p:cNvCxnSpPr>
            <p:nvPr/>
          </p:nvCxnSpPr>
          <p:spPr>
            <a:xfrm>
              <a:off x="5982201" y="2015239"/>
              <a:ext cx="900267" cy="11904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3"/>
              <a:endCxn id="21" idx="1"/>
            </p:cNvCxnSpPr>
            <p:nvPr/>
          </p:nvCxnSpPr>
          <p:spPr>
            <a:xfrm>
              <a:off x="6029057" y="3191562"/>
              <a:ext cx="853411" cy="141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21" idx="1"/>
            </p:cNvCxnSpPr>
            <p:nvPr/>
          </p:nvCxnSpPr>
          <p:spPr>
            <a:xfrm flipV="1">
              <a:off x="6573578" y="3205672"/>
              <a:ext cx="308890" cy="11940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7958858" y="2873099"/>
            <a:ext cx="2060394" cy="655738"/>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Raleway" panose="020B0503030101060003" pitchFamily="34" charset="0"/>
              </a:rPr>
              <a:t>Project Buffer</a:t>
            </a:r>
          </a:p>
        </p:txBody>
      </p:sp>
      <p:sp>
        <p:nvSpPr>
          <p:cNvPr id="29" name="TextBox 28"/>
          <p:cNvSpPr txBox="1"/>
          <p:nvPr/>
        </p:nvSpPr>
        <p:spPr>
          <a:xfrm>
            <a:off x="8559766" y="1674999"/>
            <a:ext cx="2903483" cy="400110"/>
          </a:xfrm>
          <a:prstGeom prst="rect">
            <a:avLst/>
          </a:prstGeom>
          <a:noFill/>
        </p:spPr>
        <p:txBody>
          <a:bodyPr wrap="square" rtlCol="0">
            <a:spAutoFit/>
          </a:bodyPr>
          <a:lstStyle/>
          <a:p>
            <a:pPr algn="ctr"/>
            <a:r>
              <a:rPr lang="en-GB" sz="2000" dirty="0">
                <a:latin typeface="Raleway" panose="020B0503030101060003" pitchFamily="34" charset="0"/>
              </a:rPr>
              <a:t>Project commit date</a:t>
            </a:r>
          </a:p>
        </p:txBody>
      </p:sp>
      <p:sp>
        <p:nvSpPr>
          <p:cNvPr id="30" name="Down Arrow 29">
            <a:extLst>
              <a:ext uri="{C183D7F6-B498-43B3-948B-1728B52AA6E4}">
                <adec:decorative xmlns:adec="http://schemas.microsoft.com/office/drawing/2017/decorative" val="1"/>
              </a:ext>
            </a:extLst>
          </p:cNvPr>
          <p:cNvSpPr/>
          <p:nvPr/>
        </p:nvSpPr>
        <p:spPr>
          <a:xfrm>
            <a:off x="9812667" y="2075109"/>
            <a:ext cx="356461" cy="662595"/>
          </a:xfrm>
          <a:prstGeom prst="downArrow">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aleway" panose="020B0503030101060003" pitchFamily="34" charset="0"/>
            </a:endParaRPr>
          </a:p>
        </p:txBody>
      </p:sp>
    </p:spTree>
    <p:extLst>
      <p:ext uri="{BB962C8B-B14F-4D97-AF65-F5344CB8AC3E}">
        <p14:creationId xmlns:p14="http://schemas.microsoft.com/office/powerpoint/2010/main" val="238877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9" grpId="0"/>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descr="Project diagram">
            <a:extLst>
              <a:ext uri="{FF2B5EF4-FFF2-40B4-BE49-F238E27FC236}">
                <a16:creationId xmlns:a16="http://schemas.microsoft.com/office/drawing/2014/main" id="{8989A022-01DC-4B75-82B8-645E5C546A44}"/>
              </a:ext>
            </a:extLst>
          </p:cNvPr>
          <p:cNvGrpSpPr/>
          <p:nvPr/>
        </p:nvGrpSpPr>
        <p:grpSpPr>
          <a:xfrm>
            <a:off x="1620980" y="1692073"/>
            <a:ext cx="6330134" cy="2998881"/>
            <a:chOff x="1620980" y="1692073"/>
            <a:chExt cx="6330134" cy="2998881"/>
          </a:xfrm>
        </p:grpSpPr>
        <p:sp>
          <p:nvSpPr>
            <p:cNvPr id="2" name="TextBox 1"/>
            <p:cNvSpPr txBox="1"/>
            <p:nvPr/>
          </p:nvSpPr>
          <p:spPr>
            <a:xfrm>
              <a:off x="2733484" y="1692073"/>
              <a:ext cx="1040804"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A</a:t>
              </a:r>
            </a:p>
            <a:p>
              <a:pPr algn="ctr"/>
              <a:endParaRPr lang="en-GB" sz="1600" dirty="0">
                <a:latin typeface="Raleway" panose="020B0503030101060003" pitchFamily="34" charset="0"/>
              </a:endParaRPr>
            </a:p>
          </p:txBody>
        </p:sp>
        <p:sp>
          <p:nvSpPr>
            <p:cNvPr id="3" name="TextBox 2"/>
            <p:cNvSpPr txBox="1"/>
            <p:nvPr/>
          </p:nvSpPr>
          <p:spPr>
            <a:xfrm>
              <a:off x="4013908" y="1692073"/>
              <a:ext cx="802995"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B</a:t>
              </a:r>
            </a:p>
          </p:txBody>
        </p:sp>
        <p:sp>
          <p:nvSpPr>
            <p:cNvPr id="4" name="TextBox 3"/>
            <p:cNvSpPr txBox="1"/>
            <p:nvPr/>
          </p:nvSpPr>
          <p:spPr>
            <a:xfrm>
              <a:off x="5124795" y="1692073"/>
              <a:ext cx="857406"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C</a:t>
              </a:r>
            </a:p>
            <a:p>
              <a:pPr algn="ctr"/>
              <a:endParaRPr lang="en-GB" sz="1600" dirty="0">
                <a:latin typeface="Raleway" panose="020B0503030101060003" pitchFamily="34" charset="0"/>
              </a:endParaRPr>
            </a:p>
          </p:txBody>
        </p:sp>
        <p:cxnSp>
          <p:nvCxnSpPr>
            <p:cNvPr id="5" name="Straight Arrow Connector 4"/>
            <p:cNvCxnSpPr>
              <a:cxnSpLocks/>
            </p:cNvCxnSpPr>
            <p:nvPr/>
          </p:nvCxnSpPr>
          <p:spPr>
            <a:xfrm>
              <a:off x="3774288" y="1984461"/>
              <a:ext cx="239620"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p:cNvCxnSpPr>
            <p:nvPr/>
          </p:nvCxnSpPr>
          <p:spPr>
            <a:xfrm>
              <a:off x="4816903" y="1984461"/>
              <a:ext cx="307892"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442119" y="2868396"/>
              <a:ext cx="841123"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D</a:t>
              </a:r>
            </a:p>
            <a:p>
              <a:pPr algn="ctr"/>
              <a:endParaRPr lang="en-GB" sz="1600" dirty="0">
                <a:latin typeface="Raleway" panose="020B0503030101060003" pitchFamily="34" charset="0"/>
              </a:endParaRPr>
            </a:p>
          </p:txBody>
        </p:sp>
        <p:sp>
          <p:nvSpPr>
            <p:cNvPr id="8" name="TextBox 7"/>
            <p:cNvSpPr txBox="1"/>
            <p:nvPr/>
          </p:nvSpPr>
          <p:spPr>
            <a:xfrm>
              <a:off x="3592133" y="2868396"/>
              <a:ext cx="1192189"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E</a:t>
              </a:r>
            </a:p>
            <a:p>
              <a:pPr algn="ctr"/>
              <a:endParaRPr lang="en-GB" sz="1600" dirty="0">
                <a:latin typeface="Raleway" panose="020B0503030101060003" pitchFamily="34" charset="0"/>
              </a:endParaRPr>
            </a:p>
          </p:txBody>
        </p:sp>
        <p:sp>
          <p:nvSpPr>
            <p:cNvPr id="9" name="TextBox 8"/>
            <p:cNvSpPr txBox="1"/>
            <p:nvPr/>
          </p:nvSpPr>
          <p:spPr>
            <a:xfrm>
              <a:off x="5171650" y="2868396"/>
              <a:ext cx="857407"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F</a:t>
              </a:r>
            </a:p>
            <a:p>
              <a:pPr algn="ctr"/>
              <a:endParaRPr lang="en-GB" sz="1600" dirty="0">
                <a:latin typeface="Raleway" panose="020B0503030101060003" pitchFamily="34" charset="0"/>
              </a:endParaRPr>
            </a:p>
          </p:txBody>
        </p:sp>
        <p:cxnSp>
          <p:nvCxnSpPr>
            <p:cNvPr id="10" name="Straight Arrow Connector 9"/>
            <p:cNvCxnSpPr>
              <a:cxnSpLocks/>
              <a:stCxn id="7" idx="3"/>
              <a:endCxn id="8" idx="1"/>
            </p:cNvCxnSpPr>
            <p:nvPr/>
          </p:nvCxnSpPr>
          <p:spPr>
            <a:xfrm>
              <a:off x="3283242" y="3160784"/>
              <a:ext cx="308891"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a:stCxn id="8" idx="3"/>
              <a:endCxn id="9" idx="1"/>
            </p:cNvCxnSpPr>
            <p:nvPr/>
          </p:nvCxnSpPr>
          <p:spPr>
            <a:xfrm>
              <a:off x="4784322" y="3160784"/>
              <a:ext cx="387328"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20980" y="4106179"/>
              <a:ext cx="721601"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G</a:t>
              </a:r>
            </a:p>
          </p:txBody>
        </p:sp>
        <p:sp>
          <p:nvSpPr>
            <p:cNvPr id="13" name="TextBox 12"/>
            <p:cNvSpPr txBox="1"/>
            <p:nvPr/>
          </p:nvSpPr>
          <p:spPr>
            <a:xfrm>
              <a:off x="2658821" y="4106179"/>
              <a:ext cx="647952"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H</a:t>
              </a:r>
            </a:p>
          </p:txBody>
        </p:sp>
        <p:sp>
          <p:nvSpPr>
            <p:cNvPr id="14" name="TextBox 13"/>
            <p:cNvSpPr txBox="1"/>
            <p:nvPr/>
          </p:nvSpPr>
          <p:spPr>
            <a:xfrm>
              <a:off x="3672855" y="4106179"/>
              <a:ext cx="782916"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a:t>
              </a:r>
            </a:p>
            <a:p>
              <a:pPr algn="ctr"/>
              <a:r>
                <a:rPr lang="en-GB" sz="1600" dirty="0">
                  <a:latin typeface="Raleway" panose="020B0503030101060003" pitchFamily="34" charset="0"/>
                </a:rPr>
                <a:t>I</a:t>
              </a:r>
            </a:p>
          </p:txBody>
        </p:sp>
        <p:cxnSp>
          <p:nvCxnSpPr>
            <p:cNvPr id="15" name="Straight Arrow Connector 14"/>
            <p:cNvCxnSpPr>
              <a:cxnSpLocks/>
            </p:cNvCxnSpPr>
            <p:nvPr/>
          </p:nvCxnSpPr>
          <p:spPr>
            <a:xfrm>
              <a:off x="2342581" y="4398566"/>
              <a:ext cx="316240"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a:endCxn id="14" idx="1"/>
            </p:cNvCxnSpPr>
            <p:nvPr/>
          </p:nvCxnSpPr>
          <p:spPr>
            <a:xfrm>
              <a:off x="3306773" y="4393136"/>
              <a:ext cx="366082" cy="5431"/>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842789" y="4106179"/>
              <a:ext cx="650132"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J</a:t>
              </a:r>
            </a:p>
          </p:txBody>
        </p:sp>
        <p:sp>
          <p:nvSpPr>
            <p:cNvPr id="18" name="TextBox 17"/>
            <p:cNvSpPr txBox="1"/>
            <p:nvPr/>
          </p:nvSpPr>
          <p:spPr>
            <a:xfrm>
              <a:off x="5806981" y="4106179"/>
              <a:ext cx="766596"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K</a:t>
              </a:r>
            </a:p>
          </p:txBody>
        </p:sp>
        <p:cxnSp>
          <p:nvCxnSpPr>
            <p:cNvPr id="19" name="Straight Arrow Connector 18"/>
            <p:cNvCxnSpPr>
              <a:cxnSpLocks/>
              <a:stCxn id="32" idx="1"/>
            </p:cNvCxnSpPr>
            <p:nvPr/>
          </p:nvCxnSpPr>
          <p:spPr>
            <a:xfrm flipV="1">
              <a:off x="4415405" y="4389061"/>
              <a:ext cx="427384" cy="9506"/>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flipV="1">
              <a:off x="5492921" y="4398566"/>
              <a:ext cx="314060" cy="1"/>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882468" y="2882506"/>
              <a:ext cx="1068646"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L</a:t>
              </a:r>
            </a:p>
            <a:p>
              <a:pPr algn="ctr"/>
              <a:endParaRPr lang="en-GB" sz="1600" dirty="0">
                <a:latin typeface="Raleway" panose="020B0503030101060003" pitchFamily="34" charset="0"/>
              </a:endParaRPr>
            </a:p>
          </p:txBody>
        </p:sp>
        <p:cxnSp>
          <p:nvCxnSpPr>
            <p:cNvPr id="22" name="Straight Arrow Connector 21"/>
            <p:cNvCxnSpPr>
              <a:stCxn id="4" idx="3"/>
              <a:endCxn id="21" idx="1"/>
            </p:cNvCxnSpPr>
            <p:nvPr/>
          </p:nvCxnSpPr>
          <p:spPr>
            <a:xfrm>
              <a:off x="5982201" y="1984461"/>
              <a:ext cx="900267" cy="1190433"/>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9" idx="3"/>
              <a:endCxn id="21" idx="1"/>
            </p:cNvCxnSpPr>
            <p:nvPr/>
          </p:nvCxnSpPr>
          <p:spPr>
            <a:xfrm>
              <a:off x="6029057" y="3160784"/>
              <a:ext cx="853411" cy="1411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21" idx="1"/>
            </p:cNvCxnSpPr>
            <p:nvPr/>
          </p:nvCxnSpPr>
          <p:spPr>
            <a:xfrm flipV="1">
              <a:off x="6573578" y="3174894"/>
              <a:ext cx="308890" cy="1224821"/>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25" name="Title 1"/>
          <p:cNvSpPr>
            <a:spLocks noGrp="1"/>
          </p:cNvSpPr>
          <p:nvPr>
            <p:ph type="title"/>
          </p:nvPr>
        </p:nvSpPr>
        <p:spPr>
          <a:xfrm>
            <a:off x="1867401" y="412945"/>
            <a:ext cx="8229600" cy="1143000"/>
          </a:xfrm>
        </p:spPr>
        <p:txBody>
          <a:bodyPr>
            <a:normAutofit/>
          </a:bodyPr>
          <a:lstStyle/>
          <a:p>
            <a:r>
              <a:rPr lang="en-GB" dirty="0"/>
              <a:t>What if a task finishes </a:t>
            </a:r>
            <a:r>
              <a:rPr lang="en-GB" dirty="0">
                <a:solidFill>
                  <a:srgbClr val="FF0000"/>
                </a:solidFill>
              </a:rPr>
              <a:t>late</a:t>
            </a:r>
            <a:r>
              <a:rPr lang="en-GB" dirty="0"/>
              <a:t>?</a:t>
            </a:r>
          </a:p>
        </p:txBody>
      </p:sp>
      <p:sp>
        <p:nvSpPr>
          <p:cNvPr id="27" name="Rectangle 26"/>
          <p:cNvSpPr/>
          <p:nvPr/>
        </p:nvSpPr>
        <p:spPr>
          <a:xfrm>
            <a:off x="7951114" y="2873098"/>
            <a:ext cx="2060394" cy="612578"/>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Raleway" panose="020B0503030101060003" pitchFamily="34" charset="0"/>
              </a:rPr>
              <a:t>Project Buffer</a:t>
            </a:r>
          </a:p>
        </p:txBody>
      </p:sp>
      <p:sp>
        <p:nvSpPr>
          <p:cNvPr id="29" name="TextBox 28"/>
          <p:cNvSpPr txBox="1"/>
          <p:nvPr/>
        </p:nvSpPr>
        <p:spPr>
          <a:xfrm>
            <a:off x="8974442" y="1674416"/>
            <a:ext cx="2320439" cy="707886"/>
          </a:xfrm>
          <a:prstGeom prst="rect">
            <a:avLst/>
          </a:prstGeom>
          <a:noFill/>
        </p:spPr>
        <p:txBody>
          <a:bodyPr wrap="square" rtlCol="0">
            <a:spAutoFit/>
          </a:bodyPr>
          <a:lstStyle/>
          <a:p>
            <a:r>
              <a:rPr lang="en-GB" sz="2000" dirty="0">
                <a:latin typeface="Raleway" panose="020B0503030101060003" pitchFamily="34" charset="0"/>
              </a:rPr>
              <a:t>Project commit date</a:t>
            </a:r>
          </a:p>
        </p:txBody>
      </p:sp>
      <p:sp>
        <p:nvSpPr>
          <p:cNvPr id="30" name="Down Arrow 29">
            <a:extLst>
              <a:ext uri="{C183D7F6-B498-43B3-948B-1728B52AA6E4}">
                <adec:decorative xmlns:adec="http://schemas.microsoft.com/office/drawing/2017/decorative" val="1"/>
              </a:ext>
            </a:extLst>
          </p:cNvPr>
          <p:cNvSpPr/>
          <p:nvPr/>
        </p:nvSpPr>
        <p:spPr>
          <a:xfrm>
            <a:off x="9812667" y="2075109"/>
            <a:ext cx="356461" cy="662595"/>
          </a:xfrm>
          <a:prstGeom prst="downArrow">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aleway" panose="020B0503030101060003" pitchFamily="34" charset="0"/>
            </a:endParaRPr>
          </a:p>
        </p:txBody>
      </p:sp>
      <p:sp>
        <p:nvSpPr>
          <p:cNvPr id="31" name="Rectangle 30"/>
          <p:cNvSpPr/>
          <p:nvPr/>
        </p:nvSpPr>
        <p:spPr>
          <a:xfrm>
            <a:off x="1581803" y="5073316"/>
            <a:ext cx="7734926" cy="1569660"/>
          </a:xfrm>
          <a:prstGeom prst="rect">
            <a:avLst/>
          </a:prstGeom>
        </p:spPr>
        <p:txBody>
          <a:bodyPr wrap="square">
            <a:spAutoFit/>
          </a:bodyPr>
          <a:lstStyle/>
          <a:p>
            <a:r>
              <a:rPr lang="en-GB" sz="2400" i="1" dirty="0">
                <a:latin typeface="Raleway" panose="020B0503030101060003" pitchFamily="34" charset="0"/>
              </a:rPr>
              <a:t>Critical Task over-runs are absorbed by the project buffer </a:t>
            </a:r>
          </a:p>
          <a:p>
            <a:r>
              <a:rPr lang="en-GB" sz="2400" i="1" dirty="0">
                <a:latin typeface="Raleway" panose="020B0503030101060003" pitchFamily="34" charset="0"/>
              </a:rPr>
              <a:t>The Project Commit Date is not affected </a:t>
            </a:r>
          </a:p>
          <a:p>
            <a:r>
              <a:rPr lang="en-GB" sz="2400" i="1" dirty="0">
                <a:latin typeface="Raleway" panose="020B0503030101060003" pitchFamily="34" charset="0"/>
              </a:rPr>
              <a:t>Buffer status shows the impact on contingency </a:t>
            </a:r>
          </a:p>
        </p:txBody>
      </p:sp>
      <p:sp>
        <p:nvSpPr>
          <p:cNvPr id="32" name="Rectangle 31" descr="late"/>
          <p:cNvSpPr/>
          <p:nvPr/>
        </p:nvSpPr>
        <p:spPr>
          <a:xfrm>
            <a:off x="4415405" y="4106179"/>
            <a:ext cx="179251" cy="5847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descr="lateness affects buffer"/>
          <p:cNvSpPr/>
          <p:nvPr/>
        </p:nvSpPr>
        <p:spPr>
          <a:xfrm>
            <a:off x="7920309" y="2882507"/>
            <a:ext cx="127457" cy="59649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p:cNvSpPr txBox="1"/>
          <p:nvPr/>
        </p:nvSpPr>
        <p:spPr>
          <a:xfrm>
            <a:off x="7216769" y="1703852"/>
            <a:ext cx="1707989" cy="400110"/>
          </a:xfrm>
          <a:prstGeom prst="rect">
            <a:avLst/>
          </a:prstGeom>
          <a:noFill/>
        </p:spPr>
        <p:txBody>
          <a:bodyPr wrap="square" rtlCol="0">
            <a:spAutoFit/>
          </a:bodyPr>
          <a:lstStyle/>
          <a:p>
            <a:r>
              <a:rPr lang="en-GB" sz="2000" dirty="0">
                <a:latin typeface="Raleway" panose="020B0503030101060003" pitchFamily="34" charset="0"/>
              </a:rPr>
              <a:t>Buffer status</a:t>
            </a:r>
          </a:p>
        </p:txBody>
      </p:sp>
      <p:sp>
        <p:nvSpPr>
          <p:cNvPr id="35" name="Down Arrow 34">
            <a:extLst>
              <a:ext uri="{C183D7F6-B498-43B3-948B-1728B52AA6E4}">
                <adec:decorative xmlns:adec="http://schemas.microsoft.com/office/drawing/2017/decorative" val="1"/>
              </a:ext>
            </a:extLst>
          </p:cNvPr>
          <p:cNvSpPr/>
          <p:nvPr/>
        </p:nvSpPr>
        <p:spPr>
          <a:xfrm>
            <a:off x="7902118" y="2142806"/>
            <a:ext cx="356461" cy="662595"/>
          </a:xfrm>
          <a:prstGeom prst="downArrow">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aleway" panose="020B0503030101060003" pitchFamily="34" charset="0"/>
            </a:endParaRPr>
          </a:p>
        </p:txBody>
      </p:sp>
    </p:spTree>
    <p:extLst>
      <p:ext uri="{BB962C8B-B14F-4D97-AF65-F5344CB8AC3E}">
        <p14:creationId xmlns:p14="http://schemas.microsoft.com/office/powerpoint/2010/main" val="135499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1" grpId="0"/>
      <p:bldP spid="32" grpId="0" animBg="1"/>
      <p:bldP spid="33" grpId="0" animBg="1"/>
      <p:bldP spid="34" grpId="0"/>
      <p:bldP spid="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1867401" y="412945"/>
            <a:ext cx="8229600" cy="1143000"/>
          </a:xfrm>
        </p:spPr>
        <p:txBody>
          <a:bodyPr>
            <a:normAutofit fontScale="90000"/>
          </a:bodyPr>
          <a:lstStyle/>
          <a:p>
            <a:r>
              <a:rPr lang="en-GB" dirty="0"/>
              <a:t>What if some tasks finish </a:t>
            </a:r>
            <a:r>
              <a:rPr lang="en-GB" dirty="0">
                <a:solidFill>
                  <a:srgbClr val="FF0000"/>
                </a:solidFill>
              </a:rPr>
              <a:t>late</a:t>
            </a:r>
            <a:r>
              <a:rPr lang="en-GB" dirty="0"/>
              <a:t> </a:t>
            </a:r>
            <a:br>
              <a:rPr lang="en-GB" dirty="0"/>
            </a:br>
            <a:r>
              <a:rPr lang="en-GB" dirty="0"/>
              <a:t>and some </a:t>
            </a:r>
            <a:r>
              <a:rPr lang="en-GB" dirty="0">
                <a:solidFill>
                  <a:srgbClr val="00B050"/>
                </a:solidFill>
              </a:rPr>
              <a:t>early</a:t>
            </a:r>
            <a:r>
              <a:rPr lang="en-GB" dirty="0"/>
              <a:t>?</a:t>
            </a:r>
          </a:p>
        </p:txBody>
      </p:sp>
      <p:sp>
        <p:nvSpPr>
          <p:cNvPr id="27" name="Rectangle 26"/>
          <p:cNvSpPr/>
          <p:nvPr/>
        </p:nvSpPr>
        <p:spPr>
          <a:xfrm>
            <a:off x="7951114" y="2873098"/>
            <a:ext cx="2060394" cy="594183"/>
          </a:xfrm>
          <a:prstGeom prst="rect">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Raleway" panose="020B0503030101060003" pitchFamily="34" charset="0"/>
              </a:rPr>
              <a:t>Project Buffer</a:t>
            </a:r>
          </a:p>
        </p:txBody>
      </p:sp>
      <p:sp>
        <p:nvSpPr>
          <p:cNvPr id="33" name="Rectangle 32" descr="Late finish"/>
          <p:cNvSpPr/>
          <p:nvPr/>
        </p:nvSpPr>
        <p:spPr>
          <a:xfrm>
            <a:off x="7951114" y="2882507"/>
            <a:ext cx="148446" cy="59373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descr="Early finish"/>
          <p:cNvSpPr/>
          <p:nvPr/>
        </p:nvSpPr>
        <p:spPr>
          <a:xfrm>
            <a:off x="8040414" y="2881903"/>
            <a:ext cx="118291" cy="59373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tx1"/>
                </a:solidFill>
              </a:ln>
            </a:endParaRPr>
          </a:p>
        </p:txBody>
      </p:sp>
      <p:sp>
        <p:nvSpPr>
          <p:cNvPr id="38" name="Rectangle 37"/>
          <p:cNvSpPr/>
          <p:nvPr/>
        </p:nvSpPr>
        <p:spPr>
          <a:xfrm>
            <a:off x="1145310" y="5109545"/>
            <a:ext cx="10359598" cy="1569660"/>
          </a:xfrm>
          <a:prstGeom prst="rect">
            <a:avLst/>
          </a:prstGeom>
        </p:spPr>
        <p:txBody>
          <a:bodyPr wrap="square">
            <a:spAutoFit/>
          </a:bodyPr>
          <a:lstStyle/>
          <a:p>
            <a:r>
              <a:rPr lang="en-GB" sz="2400" i="1" dirty="0">
                <a:latin typeface="Raleway" panose="020B0503030101060003" pitchFamily="34" charset="0"/>
              </a:rPr>
              <a:t>If a Critical Task finishes early… the time saved is ‘added back’ into our contingency</a:t>
            </a:r>
          </a:p>
          <a:p>
            <a:r>
              <a:rPr lang="en-GB" sz="2400" i="1" dirty="0">
                <a:latin typeface="Raleway" panose="020B0503030101060003" pitchFamily="34" charset="0"/>
              </a:rPr>
              <a:t> </a:t>
            </a:r>
          </a:p>
          <a:p>
            <a:r>
              <a:rPr lang="en-GB" sz="2400" i="1" dirty="0">
                <a:latin typeface="Raleway" panose="020B0503030101060003" pitchFamily="34" charset="0"/>
              </a:rPr>
              <a:t>Buffer Status always shows the latest position </a:t>
            </a:r>
          </a:p>
        </p:txBody>
      </p:sp>
      <p:grpSp>
        <p:nvGrpSpPr>
          <p:cNvPr id="64" name="Group 63" descr="Project diagram">
            <a:extLst>
              <a:ext uri="{FF2B5EF4-FFF2-40B4-BE49-F238E27FC236}">
                <a16:creationId xmlns:a16="http://schemas.microsoft.com/office/drawing/2014/main" id="{F00BC753-3609-45F3-8275-741E5BF18FF1}"/>
              </a:ext>
            </a:extLst>
          </p:cNvPr>
          <p:cNvGrpSpPr/>
          <p:nvPr/>
        </p:nvGrpSpPr>
        <p:grpSpPr>
          <a:xfrm>
            <a:off x="1620980" y="1692073"/>
            <a:ext cx="6330134" cy="2998881"/>
            <a:chOff x="1620980" y="1692073"/>
            <a:chExt cx="6330134" cy="2998881"/>
          </a:xfrm>
        </p:grpSpPr>
        <p:sp>
          <p:nvSpPr>
            <p:cNvPr id="65" name="TextBox 64">
              <a:extLst>
                <a:ext uri="{FF2B5EF4-FFF2-40B4-BE49-F238E27FC236}">
                  <a16:creationId xmlns:a16="http://schemas.microsoft.com/office/drawing/2014/main" id="{C536ADE5-9480-4F93-AF72-537BD5EBA729}"/>
                </a:ext>
              </a:extLst>
            </p:cNvPr>
            <p:cNvSpPr txBox="1"/>
            <p:nvPr/>
          </p:nvSpPr>
          <p:spPr>
            <a:xfrm>
              <a:off x="2733484" y="1692073"/>
              <a:ext cx="1040804"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A</a:t>
              </a:r>
            </a:p>
            <a:p>
              <a:pPr algn="ctr"/>
              <a:endParaRPr lang="en-GB" sz="1600" dirty="0">
                <a:latin typeface="Raleway" panose="020B0503030101060003" pitchFamily="34" charset="0"/>
              </a:endParaRPr>
            </a:p>
          </p:txBody>
        </p:sp>
        <p:sp>
          <p:nvSpPr>
            <p:cNvPr id="66" name="TextBox 65">
              <a:extLst>
                <a:ext uri="{FF2B5EF4-FFF2-40B4-BE49-F238E27FC236}">
                  <a16:creationId xmlns:a16="http://schemas.microsoft.com/office/drawing/2014/main" id="{6117BDF5-885E-49C2-B4FA-0373B2E83A32}"/>
                </a:ext>
              </a:extLst>
            </p:cNvPr>
            <p:cNvSpPr txBox="1"/>
            <p:nvPr/>
          </p:nvSpPr>
          <p:spPr>
            <a:xfrm>
              <a:off x="4013908" y="1692073"/>
              <a:ext cx="802995"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B</a:t>
              </a:r>
            </a:p>
          </p:txBody>
        </p:sp>
        <p:sp>
          <p:nvSpPr>
            <p:cNvPr id="67" name="TextBox 66">
              <a:extLst>
                <a:ext uri="{FF2B5EF4-FFF2-40B4-BE49-F238E27FC236}">
                  <a16:creationId xmlns:a16="http://schemas.microsoft.com/office/drawing/2014/main" id="{872D8A0A-C3C1-448C-ACB0-A83D734AD7F1}"/>
                </a:ext>
              </a:extLst>
            </p:cNvPr>
            <p:cNvSpPr txBox="1"/>
            <p:nvPr/>
          </p:nvSpPr>
          <p:spPr>
            <a:xfrm>
              <a:off x="5124795" y="1692073"/>
              <a:ext cx="857406"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C</a:t>
              </a:r>
            </a:p>
            <a:p>
              <a:pPr algn="ctr"/>
              <a:endParaRPr lang="en-GB" sz="1600" dirty="0">
                <a:latin typeface="Raleway" panose="020B0503030101060003" pitchFamily="34" charset="0"/>
              </a:endParaRPr>
            </a:p>
          </p:txBody>
        </p:sp>
        <p:cxnSp>
          <p:nvCxnSpPr>
            <p:cNvPr id="68" name="Straight Arrow Connector 67">
              <a:extLst>
                <a:ext uri="{FF2B5EF4-FFF2-40B4-BE49-F238E27FC236}">
                  <a16:creationId xmlns:a16="http://schemas.microsoft.com/office/drawing/2014/main" id="{E9BA8899-374B-48DF-9AAB-C0032590CBDD}"/>
                </a:ext>
              </a:extLst>
            </p:cNvPr>
            <p:cNvCxnSpPr>
              <a:cxnSpLocks/>
            </p:cNvCxnSpPr>
            <p:nvPr/>
          </p:nvCxnSpPr>
          <p:spPr>
            <a:xfrm>
              <a:off x="3774288" y="1984461"/>
              <a:ext cx="239620"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B2C17B86-CFFA-4DD7-8869-253C9AD5FB1B}"/>
                </a:ext>
              </a:extLst>
            </p:cNvPr>
            <p:cNvCxnSpPr>
              <a:cxnSpLocks/>
            </p:cNvCxnSpPr>
            <p:nvPr/>
          </p:nvCxnSpPr>
          <p:spPr>
            <a:xfrm>
              <a:off x="4816903" y="1984461"/>
              <a:ext cx="307892"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E522494A-E658-478E-95B7-DC2E30FC7F98}"/>
                </a:ext>
              </a:extLst>
            </p:cNvPr>
            <p:cNvSpPr txBox="1"/>
            <p:nvPr/>
          </p:nvSpPr>
          <p:spPr>
            <a:xfrm>
              <a:off x="2442119" y="2868396"/>
              <a:ext cx="841123"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D</a:t>
              </a:r>
            </a:p>
            <a:p>
              <a:pPr algn="ctr"/>
              <a:endParaRPr lang="en-GB" sz="1600" dirty="0">
                <a:latin typeface="Raleway" panose="020B0503030101060003" pitchFamily="34" charset="0"/>
              </a:endParaRPr>
            </a:p>
          </p:txBody>
        </p:sp>
        <p:sp>
          <p:nvSpPr>
            <p:cNvPr id="71" name="TextBox 70">
              <a:extLst>
                <a:ext uri="{FF2B5EF4-FFF2-40B4-BE49-F238E27FC236}">
                  <a16:creationId xmlns:a16="http://schemas.microsoft.com/office/drawing/2014/main" id="{CD72BBFA-8534-43DA-A627-9C09F7E52EC8}"/>
                </a:ext>
              </a:extLst>
            </p:cNvPr>
            <p:cNvSpPr txBox="1"/>
            <p:nvPr/>
          </p:nvSpPr>
          <p:spPr>
            <a:xfrm>
              <a:off x="3592133" y="2868396"/>
              <a:ext cx="1192189"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E</a:t>
              </a:r>
            </a:p>
            <a:p>
              <a:pPr algn="ctr"/>
              <a:endParaRPr lang="en-GB" sz="1600" dirty="0">
                <a:latin typeface="Raleway" panose="020B0503030101060003" pitchFamily="34" charset="0"/>
              </a:endParaRPr>
            </a:p>
          </p:txBody>
        </p:sp>
        <p:sp>
          <p:nvSpPr>
            <p:cNvPr id="72" name="TextBox 71">
              <a:extLst>
                <a:ext uri="{FF2B5EF4-FFF2-40B4-BE49-F238E27FC236}">
                  <a16:creationId xmlns:a16="http://schemas.microsoft.com/office/drawing/2014/main" id="{329B02B3-2D0C-4431-828E-EF19C0C72167}"/>
                </a:ext>
              </a:extLst>
            </p:cNvPr>
            <p:cNvSpPr txBox="1"/>
            <p:nvPr/>
          </p:nvSpPr>
          <p:spPr>
            <a:xfrm>
              <a:off x="5171650" y="2868396"/>
              <a:ext cx="857407"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F</a:t>
              </a:r>
            </a:p>
            <a:p>
              <a:pPr algn="ctr"/>
              <a:endParaRPr lang="en-GB" sz="1600" dirty="0">
                <a:latin typeface="Raleway" panose="020B0503030101060003" pitchFamily="34" charset="0"/>
              </a:endParaRPr>
            </a:p>
          </p:txBody>
        </p:sp>
        <p:cxnSp>
          <p:nvCxnSpPr>
            <p:cNvPr id="73" name="Straight Arrow Connector 72">
              <a:extLst>
                <a:ext uri="{FF2B5EF4-FFF2-40B4-BE49-F238E27FC236}">
                  <a16:creationId xmlns:a16="http://schemas.microsoft.com/office/drawing/2014/main" id="{98CB5C12-D0A1-4351-A8CB-08DDC2BE3842}"/>
                </a:ext>
              </a:extLst>
            </p:cNvPr>
            <p:cNvCxnSpPr>
              <a:cxnSpLocks/>
              <a:stCxn id="70" idx="3"/>
              <a:endCxn id="71" idx="1"/>
            </p:cNvCxnSpPr>
            <p:nvPr/>
          </p:nvCxnSpPr>
          <p:spPr>
            <a:xfrm>
              <a:off x="3283242" y="3160784"/>
              <a:ext cx="308891"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957A807C-714C-4BB6-835E-651026E03E23}"/>
                </a:ext>
              </a:extLst>
            </p:cNvPr>
            <p:cNvCxnSpPr>
              <a:cxnSpLocks/>
              <a:stCxn id="71" idx="3"/>
              <a:endCxn id="72" idx="1"/>
            </p:cNvCxnSpPr>
            <p:nvPr/>
          </p:nvCxnSpPr>
          <p:spPr>
            <a:xfrm>
              <a:off x="4784322" y="3160784"/>
              <a:ext cx="387328"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D4D638E8-DC2F-4024-AD8D-C9B9520C007F}"/>
                </a:ext>
              </a:extLst>
            </p:cNvPr>
            <p:cNvSpPr txBox="1"/>
            <p:nvPr/>
          </p:nvSpPr>
          <p:spPr>
            <a:xfrm>
              <a:off x="1620980" y="4106179"/>
              <a:ext cx="721601"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G</a:t>
              </a:r>
            </a:p>
          </p:txBody>
        </p:sp>
        <p:sp>
          <p:nvSpPr>
            <p:cNvPr id="76" name="TextBox 75">
              <a:extLst>
                <a:ext uri="{FF2B5EF4-FFF2-40B4-BE49-F238E27FC236}">
                  <a16:creationId xmlns:a16="http://schemas.microsoft.com/office/drawing/2014/main" id="{CD370645-5B8D-4394-99A2-520176A03772}"/>
                </a:ext>
              </a:extLst>
            </p:cNvPr>
            <p:cNvSpPr txBox="1"/>
            <p:nvPr/>
          </p:nvSpPr>
          <p:spPr>
            <a:xfrm>
              <a:off x="2658821" y="4106179"/>
              <a:ext cx="647952"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H</a:t>
              </a:r>
            </a:p>
          </p:txBody>
        </p:sp>
        <p:sp>
          <p:nvSpPr>
            <p:cNvPr id="77" name="TextBox 76">
              <a:extLst>
                <a:ext uri="{FF2B5EF4-FFF2-40B4-BE49-F238E27FC236}">
                  <a16:creationId xmlns:a16="http://schemas.microsoft.com/office/drawing/2014/main" id="{07DE9643-3613-42B3-9EDE-FA3DF3BE2E71}"/>
                </a:ext>
              </a:extLst>
            </p:cNvPr>
            <p:cNvSpPr txBox="1"/>
            <p:nvPr/>
          </p:nvSpPr>
          <p:spPr>
            <a:xfrm>
              <a:off x="3672855" y="4106179"/>
              <a:ext cx="782916"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a:t>
              </a:r>
            </a:p>
            <a:p>
              <a:pPr algn="ctr"/>
              <a:r>
                <a:rPr lang="en-GB" sz="1600" dirty="0">
                  <a:latin typeface="Raleway" panose="020B0503030101060003" pitchFamily="34" charset="0"/>
                </a:rPr>
                <a:t>I</a:t>
              </a:r>
            </a:p>
          </p:txBody>
        </p:sp>
        <p:cxnSp>
          <p:nvCxnSpPr>
            <p:cNvPr id="78" name="Straight Arrow Connector 77">
              <a:extLst>
                <a:ext uri="{FF2B5EF4-FFF2-40B4-BE49-F238E27FC236}">
                  <a16:creationId xmlns:a16="http://schemas.microsoft.com/office/drawing/2014/main" id="{5B4FAE44-1588-4291-B524-1324E6B76ABB}"/>
                </a:ext>
              </a:extLst>
            </p:cNvPr>
            <p:cNvCxnSpPr>
              <a:cxnSpLocks/>
            </p:cNvCxnSpPr>
            <p:nvPr/>
          </p:nvCxnSpPr>
          <p:spPr>
            <a:xfrm>
              <a:off x="2342581" y="4398566"/>
              <a:ext cx="316240"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4506506C-2F36-4C23-91B6-08377E9854DF}"/>
                </a:ext>
              </a:extLst>
            </p:cNvPr>
            <p:cNvCxnSpPr>
              <a:cxnSpLocks/>
              <a:endCxn id="77" idx="1"/>
            </p:cNvCxnSpPr>
            <p:nvPr/>
          </p:nvCxnSpPr>
          <p:spPr>
            <a:xfrm>
              <a:off x="3306773" y="4393136"/>
              <a:ext cx="366082" cy="5431"/>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911EA15E-BD15-4D92-BA67-21FD9686C84C}"/>
                </a:ext>
              </a:extLst>
            </p:cNvPr>
            <p:cNvSpPr txBox="1"/>
            <p:nvPr/>
          </p:nvSpPr>
          <p:spPr>
            <a:xfrm>
              <a:off x="4842789" y="4106179"/>
              <a:ext cx="650132"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J</a:t>
              </a:r>
            </a:p>
          </p:txBody>
        </p:sp>
        <p:sp>
          <p:nvSpPr>
            <p:cNvPr id="81" name="TextBox 80">
              <a:extLst>
                <a:ext uri="{FF2B5EF4-FFF2-40B4-BE49-F238E27FC236}">
                  <a16:creationId xmlns:a16="http://schemas.microsoft.com/office/drawing/2014/main" id="{0E48E821-10BD-4202-8A9B-EC670BD886DF}"/>
                </a:ext>
              </a:extLst>
            </p:cNvPr>
            <p:cNvSpPr txBox="1"/>
            <p:nvPr/>
          </p:nvSpPr>
          <p:spPr>
            <a:xfrm>
              <a:off x="5806981" y="4106179"/>
              <a:ext cx="766596"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K</a:t>
              </a:r>
            </a:p>
          </p:txBody>
        </p:sp>
        <p:cxnSp>
          <p:nvCxnSpPr>
            <p:cNvPr id="82" name="Straight Arrow Connector 81">
              <a:extLst>
                <a:ext uri="{FF2B5EF4-FFF2-40B4-BE49-F238E27FC236}">
                  <a16:creationId xmlns:a16="http://schemas.microsoft.com/office/drawing/2014/main" id="{8FFC3346-29D7-4F1D-9D7B-B07AD36FFE4C}"/>
                </a:ext>
              </a:extLst>
            </p:cNvPr>
            <p:cNvCxnSpPr>
              <a:cxnSpLocks/>
            </p:cNvCxnSpPr>
            <p:nvPr/>
          </p:nvCxnSpPr>
          <p:spPr>
            <a:xfrm flipV="1">
              <a:off x="4415405" y="4389061"/>
              <a:ext cx="427384" cy="9506"/>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DD2097C9-021D-4B31-9F0E-2FDE3AA9B783}"/>
                </a:ext>
              </a:extLst>
            </p:cNvPr>
            <p:cNvCxnSpPr>
              <a:cxnSpLocks/>
            </p:cNvCxnSpPr>
            <p:nvPr/>
          </p:nvCxnSpPr>
          <p:spPr>
            <a:xfrm flipV="1">
              <a:off x="5492921" y="4398566"/>
              <a:ext cx="314060" cy="1"/>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DE098190-7F45-4C5A-8948-51C13A37EA70}"/>
                </a:ext>
              </a:extLst>
            </p:cNvPr>
            <p:cNvSpPr txBox="1"/>
            <p:nvPr/>
          </p:nvSpPr>
          <p:spPr>
            <a:xfrm>
              <a:off x="6882468" y="2882506"/>
              <a:ext cx="1068646"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L</a:t>
              </a:r>
            </a:p>
            <a:p>
              <a:pPr algn="ctr"/>
              <a:endParaRPr lang="en-GB" sz="1600" dirty="0">
                <a:latin typeface="Raleway" panose="020B0503030101060003" pitchFamily="34" charset="0"/>
              </a:endParaRPr>
            </a:p>
          </p:txBody>
        </p:sp>
        <p:cxnSp>
          <p:nvCxnSpPr>
            <p:cNvPr id="85" name="Straight Arrow Connector 84">
              <a:extLst>
                <a:ext uri="{FF2B5EF4-FFF2-40B4-BE49-F238E27FC236}">
                  <a16:creationId xmlns:a16="http://schemas.microsoft.com/office/drawing/2014/main" id="{CF5DAADA-E103-4444-BA4D-18B0A854D532}"/>
                </a:ext>
              </a:extLst>
            </p:cNvPr>
            <p:cNvCxnSpPr>
              <a:stCxn id="67" idx="3"/>
              <a:endCxn id="84" idx="1"/>
            </p:cNvCxnSpPr>
            <p:nvPr/>
          </p:nvCxnSpPr>
          <p:spPr>
            <a:xfrm>
              <a:off x="5982201" y="1984461"/>
              <a:ext cx="900267" cy="1190433"/>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2987786C-B374-40E4-9560-CF5BE30B5289}"/>
                </a:ext>
              </a:extLst>
            </p:cNvPr>
            <p:cNvCxnSpPr>
              <a:stCxn id="72" idx="3"/>
              <a:endCxn id="84" idx="1"/>
            </p:cNvCxnSpPr>
            <p:nvPr/>
          </p:nvCxnSpPr>
          <p:spPr>
            <a:xfrm>
              <a:off x="6029057" y="3160784"/>
              <a:ext cx="853411" cy="1411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D3BBF8DA-4AC3-4AAB-AE8E-E3E1BD82668A}"/>
                </a:ext>
              </a:extLst>
            </p:cNvPr>
            <p:cNvCxnSpPr>
              <a:endCxn id="84" idx="1"/>
            </p:cNvCxnSpPr>
            <p:nvPr/>
          </p:nvCxnSpPr>
          <p:spPr>
            <a:xfrm flipV="1">
              <a:off x="6573578" y="3174894"/>
              <a:ext cx="308890" cy="1224821"/>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63" name="Rectangle 62" descr="late">
            <a:extLst>
              <a:ext uri="{FF2B5EF4-FFF2-40B4-BE49-F238E27FC236}">
                <a16:creationId xmlns:a16="http://schemas.microsoft.com/office/drawing/2014/main" id="{895A56D2-F818-4C0E-9805-BA14EAE52E13}"/>
              </a:ext>
            </a:extLst>
          </p:cNvPr>
          <p:cNvSpPr/>
          <p:nvPr/>
        </p:nvSpPr>
        <p:spPr>
          <a:xfrm>
            <a:off x="4423358" y="4107327"/>
            <a:ext cx="179251" cy="58477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descr="Early finish">
            <a:extLst>
              <a:ext uri="{FF2B5EF4-FFF2-40B4-BE49-F238E27FC236}">
                <a16:creationId xmlns:a16="http://schemas.microsoft.com/office/drawing/2014/main" id="{BC626545-5A37-4F11-8651-33C530832A3F}"/>
              </a:ext>
            </a:extLst>
          </p:cNvPr>
          <p:cNvSpPr/>
          <p:nvPr/>
        </p:nvSpPr>
        <p:spPr>
          <a:xfrm>
            <a:off x="5374629" y="4110517"/>
            <a:ext cx="118291" cy="570931"/>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TextBox 88">
            <a:extLst>
              <a:ext uri="{FF2B5EF4-FFF2-40B4-BE49-F238E27FC236}">
                <a16:creationId xmlns:a16="http://schemas.microsoft.com/office/drawing/2014/main" id="{9B25FBDC-F713-4E3C-929F-B0E6691191F9}"/>
              </a:ext>
            </a:extLst>
          </p:cNvPr>
          <p:cNvSpPr txBox="1"/>
          <p:nvPr/>
        </p:nvSpPr>
        <p:spPr>
          <a:xfrm>
            <a:off x="8974442" y="1674416"/>
            <a:ext cx="2320439" cy="707886"/>
          </a:xfrm>
          <a:prstGeom prst="rect">
            <a:avLst/>
          </a:prstGeom>
          <a:noFill/>
        </p:spPr>
        <p:txBody>
          <a:bodyPr wrap="square" rtlCol="0">
            <a:spAutoFit/>
          </a:bodyPr>
          <a:lstStyle/>
          <a:p>
            <a:r>
              <a:rPr lang="en-GB" sz="2000" dirty="0">
                <a:latin typeface="Raleway" panose="020B0503030101060003" pitchFamily="34" charset="0"/>
              </a:rPr>
              <a:t>Project commit date</a:t>
            </a:r>
          </a:p>
        </p:txBody>
      </p:sp>
      <p:sp>
        <p:nvSpPr>
          <p:cNvPr id="90" name="Down Arrow 29">
            <a:extLst>
              <a:ext uri="{FF2B5EF4-FFF2-40B4-BE49-F238E27FC236}">
                <a16:creationId xmlns:a16="http://schemas.microsoft.com/office/drawing/2014/main" id="{C3733FF8-03D1-4EEF-913A-C7A7D67F9D2D}"/>
              </a:ext>
              <a:ext uri="{C183D7F6-B498-43B3-948B-1728B52AA6E4}">
                <adec:decorative xmlns:adec="http://schemas.microsoft.com/office/drawing/2017/decorative" val="1"/>
              </a:ext>
            </a:extLst>
          </p:cNvPr>
          <p:cNvSpPr/>
          <p:nvPr/>
        </p:nvSpPr>
        <p:spPr>
          <a:xfrm>
            <a:off x="9812667" y="2075109"/>
            <a:ext cx="356461" cy="662595"/>
          </a:xfrm>
          <a:prstGeom prst="downArrow">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aleway" panose="020B0503030101060003" pitchFamily="34" charset="0"/>
            </a:endParaRPr>
          </a:p>
        </p:txBody>
      </p:sp>
      <p:sp>
        <p:nvSpPr>
          <p:cNvPr id="91" name="TextBox 90">
            <a:extLst>
              <a:ext uri="{FF2B5EF4-FFF2-40B4-BE49-F238E27FC236}">
                <a16:creationId xmlns:a16="http://schemas.microsoft.com/office/drawing/2014/main" id="{82E2A087-CEEF-4548-998E-BBDE7A566EB5}"/>
              </a:ext>
            </a:extLst>
          </p:cNvPr>
          <p:cNvSpPr txBox="1"/>
          <p:nvPr/>
        </p:nvSpPr>
        <p:spPr>
          <a:xfrm>
            <a:off x="7216769" y="1703852"/>
            <a:ext cx="1707989" cy="400110"/>
          </a:xfrm>
          <a:prstGeom prst="rect">
            <a:avLst/>
          </a:prstGeom>
          <a:noFill/>
        </p:spPr>
        <p:txBody>
          <a:bodyPr wrap="square" rtlCol="0">
            <a:spAutoFit/>
          </a:bodyPr>
          <a:lstStyle/>
          <a:p>
            <a:r>
              <a:rPr lang="en-GB" sz="2000" dirty="0">
                <a:latin typeface="Raleway" panose="020B0503030101060003" pitchFamily="34" charset="0"/>
              </a:rPr>
              <a:t>Buffer status</a:t>
            </a:r>
          </a:p>
        </p:txBody>
      </p:sp>
      <p:sp>
        <p:nvSpPr>
          <p:cNvPr id="92" name="Down Arrow 34">
            <a:extLst>
              <a:ext uri="{FF2B5EF4-FFF2-40B4-BE49-F238E27FC236}">
                <a16:creationId xmlns:a16="http://schemas.microsoft.com/office/drawing/2014/main" id="{E7A17D20-D33D-4ED1-9D77-0E323BEBFF45}"/>
              </a:ext>
              <a:ext uri="{C183D7F6-B498-43B3-948B-1728B52AA6E4}">
                <adec:decorative xmlns:adec="http://schemas.microsoft.com/office/drawing/2017/decorative" val="1"/>
              </a:ext>
            </a:extLst>
          </p:cNvPr>
          <p:cNvSpPr/>
          <p:nvPr/>
        </p:nvSpPr>
        <p:spPr>
          <a:xfrm>
            <a:off x="7902118" y="2142806"/>
            <a:ext cx="356461" cy="662595"/>
          </a:xfrm>
          <a:prstGeom prst="downArrow">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aleway" panose="020B0503030101060003" pitchFamily="34" charset="0"/>
            </a:endParaRPr>
          </a:p>
        </p:txBody>
      </p:sp>
    </p:spTree>
    <p:extLst>
      <p:ext uri="{BB962C8B-B14F-4D97-AF65-F5344CB8AC3E}">
        <p14:creationId xmlns:p14="http://schemas.microsoft.com/office/powerpoint/2010/main" val="296653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7" grpId="0" animBg="1"/>
      <p:bldP spid="38" grpId="0"/>
      <p:bldP spid="63"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62C02-1C80-4C09-8617-C6D62B909AC0}"/>
              </a:ext>
            </a:extLst>
          </p:cNvPr>
          <p:cNvSpPr>
            <a:spLocks noGrp="1"/>
          </p:cNvSpPr>
          <p:nvPr>
            <p:ph type="title"/>
          </p:nvPr>
        </p:nvSpPr>
        <p:spPr>
          <a:xfrm>
            <a:off x="1844298" y="61306"/>
            <a:ext cx="6630231" cy="1325563"/>
          </a:xfrm>
        </p:spPr>
        <p:txBody>
          <a:bodyPr/>
          <a:lstStyle/>
          <a:p>
            <a:r>
              <a:rPr lang="en-GB" dirty="0"/>
              <a:t>1. Identify what is causing the bottleneck</a:t>
            </a:r>
          </a:p>
        </p:txBody>
      </p:sp>
      <p:sp>
        <p:nvSpPr>
          <p:cNvPr id="3" name="Content Placeholder 2">
            <a:extLst>
              <a:ext uri="{FF2B5EF4-FFF2-40B4-BE49-F238E27FC236}">
                <a16:creationId xmlns:a16="http://schemas.microsoft.com/office/drawing/2014/main" id="{A98F3BEC-3729-47BF-BC4D-2F86E9C209BF}"/>
              </a:ext>
            </a:extLst>
          </p:cNvPr>
          <p:cNvSpPr>
            <a:spLocks noGrp="1"/>
          </p:cNvSpPr>
          <p:nvPr>
            <p:ph idx="1"/>
          </p:nvPr>
        </p:nvSpPr>
        <p:spPr>
          <a:xfrm>
            <a:off x="2963636" y="1825625"/>
            <a:ext cx="8390164" cy="4351338"/>
          </a:xfrm>
        </p:spPr>
        <p:txBody>
          <a:bodyPr/>
          <a:lstStyle/>
          <a:p>
            <a:pPr marL="0" indent="0">
              <a:buNone/>
            </a:pPr>
            <a:r>
              <a:rPr lang="en-GB" sz="3600" b="1" dirty="0"/>
              <a:t>What is slowing the project down?</a:t>
            </a:r>
          </a:p>
          <a:p>
            <a:r>
              <a:rPr lang="en-GB" dirty="0"/>
              <a:t>Critical path</a:t>
            </a:r>
          </a:p>
          <a:p>
            <a:r>
              <a:rPr lang="en-GB" dirty="0"/>
              <a:t>Resource constraints: availability, skills, etc.</a:t>
            </a:r>
          </a:p>
          <a:p>
            <a:r>
              <a:rPr lang="en-GB" dirty="0"/>
              <a:t>Immovable dates</a:t>
            </a:r>
          </a:p>
          <a:p>
            <a:r>
              <a:rPr lang="en-GB" dirty="0"/>
              <a:t>Psychological  and/or cultural aspects – behaviours, practices, customs</a:t>
            </a:r>
          </a:p>
          <a:p>
            <a:endParaRPr lang="en-GB" dirty="0"/>
          </a:p>
        </p:txBody>
      </p:sp>
      <p:pic>
        <p:nvPicPr>
          <p:cNvPr id="4" name="Graphic 3" descr="Bottle outline">
            <a:extLst>
              <a:ext uri="{FF2B5EF4-FFF2-40B4-BE49-F238E27FC236}">
                <a16:creationId xmlns:a16="http://schemas.microsoft.com/office/drawing/2014/main" id="{8D5200CE-117A-4B20-A1F2-A57780AAC022}"/>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22997" b="54353"/>
          <a:stretch/>
        </p:blipFill>
        <p:spPr>
          <a:xfrm>
            <a:off x="-1760602" y="2420027"/>
            <a:ext cx="6769619" cy="2315476"/>
          </a:xfrm>
          <a:prstGeom prst="rect">
            <a:avLst/>
          </a:prstGeom>
        </p:spPr>
      </p:pic>
      <p:sp>
        <p:nvSpPr>
          <p:cNvPr id="5" name="TextBox 4">
            <a:extLst>
              <a:ext uri="{FF2B5EF4-FFF2-40B4-BE49-F238E27FC236}">
                <a16:creationId xmlns:a16="http://schemas.microsoft.com/office/drawing/2014/main" id="{DFA4FC17-719D-432B-9D0E-A2709E1935B8}"/>
              </a:ext>
            </a:extLst>
          </p:cNvPr>
          <p:cNvSpPr txBox="1"/>
          <p:nvPr/>
        </p:nvSpPr>
        <p:spPr>
          <a:xfrm>
            <a:off x="582094" y="4782463"/>
            <a:ext cx="2084225" cy="523220"/>
          </a:xfrm>
          <a:prstGeom prst="rect">
            <a:avLst/>
          </a:prstGeom>
          <a:noFill/>
        </p:spPr>
        <p:txBody>
          <a:bodyPr wrap="none" rtlCol="0">
            <a:spAutoFit/>
          </a:bodyPr>
          <a:lstStyle/>
          <a:p>
            <a:r>
              <a:rPr lang="en-GB" sz="2800" b="1" dirty="0">
                <a:solidFill>
                  <a:srgbClr val="66A7DB"/>
                </a:solidFill>
                <a:latin typeface="Raleway" panose="020B0503030101060003" pitchFamily="34" charset="0"/>
              </a:rPr>
              <a:t>Bottleneck</a:t>
            </a:r>
          </a:p>
        </p:txBody>
      </p:sp>
    </p:spTree>
    <p:extLst>
      <p:ext uri="{BB962C8B-B14F-4D97-AF65-F5344CB8AC3E}">
        <p14:creationId xmlns:p14="http://schemas.microsoft.com/office/powerpoint/2010/main" val="69813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2F7DC6BD-6200-426F-806F-9A3E5D235477}"/>
              </a:ext>
            </a:extLst>
          </p:cNvPr>
          <p:cNvSpPr>
            <a:spLocks noGrp="1"/>
          </p:cNvSpPr>
          <p:nvPr>
            <p:ph type="title"/>
          </p:nvPr>
        </p:nvSpPr>
        <p:spPr>
          <a:xfrm>
            <a:off x="1844298" y="61306"/>
            <a:ext cx="6531157" cy="1325563"/>
          </a:xfrm>
        </p:spPr>
        <p:txBody>
          <a:bodyPr/>
          <a:lstStyle/>
          <a:p>
            <a:r>
              <a:rPr lang="en-GB" dirty="0"/>
              <a:t>Critical Path – logical cause of bottleneck</a:t>
            </a:r>
          </a:p>
        </p:txBody>
      </p:sp>
      <p:sp>
        <p:nvSpPr>
          <p:cNvPr id="25" name="Content Placeholder 24">
            <a:extLst>
              <a:ext uri="{FF2B5EF4-FFF2-40B4-BE49-F238E27FC236}">
                <a16:creationId xmlns:a16="http://schemas.microsoft.com/office/drawing/2014/main" id="{372444A8-8754-4429-A487-9F17D8CD5D07}"/>
              </a:ext>
            </a:extLst>
          </p:cNvPr>
          <p:cNvSpPr>
            <a:spLocks noGrp="1"/>
          </p:cNvSpPr>
          <p:nvPr>
            <p:ph idx="1"/>
          </p:nvPr>
        </p:nvSpPr>
        <p:spPr/>
        <p:txBody>
          <a:bodyPr/>
          <a:lstStyle/>
          <a:p>
            <a:r>
              <a:rPr lang="en-GB" dirty="0"/>
              <a:t>This can be the main bottleneck and is a place to start….</a:t>
            </a:r>
          </a:p>
        </p:txBody>
      </p:sp>
      <p:grpSp>
        <p:nvGrpSpPr>
          <p:cNvPr id="26" name="Group 25" descr="Project diagram">
            <a:extLst>
              <a:ext uri="{FF2B5EF4-FFF2-40B4-BE49-F238E27FC236}">
                <a16:creationId xmlns:a16="http://schemas.microsoft.com/office/drawing/2014/main" id="{AB5FE756-E26F-4B37-8581-9206DD3E1869}"/>
              </a:ext>
            </a:extLst>
          </p:cNvPr>
          <p:cNvGrpSpPr/>
          <p:nvPr/>
        </p:nvGrpSpPr>
        <p:grpSpPr>
          <a:xfrm>
            <a:off x="1500419" y="2897695"/>
            <a:ext cx="6360938" cy="3004039"/>
            <a:chOff x="1590176" y="1692073"/>
            <a:chExt cx="6360938" cy="3004039"/>
          </a:xfrm>
        </p:grpSpPr>
        <p:sp>
          <p:nvSpPr>
            <p:cNvPr id="27" name="TextBox 26">
              <a:extLst>
                <a:ext uri="{FF2B5EF4-FFF2-40B4-BE49-F238E27FC236}">
                  <a16:creationId xmlns:a16="http://schemas.microsoft.com/office/drawing/2014/main" id="{42874D69-BC4B-4944-BCE8-4290FD3346EB}"/>
                </a:ext>
              </a:extLst>
            </p:cNvPr>
            <p:cNvSpPr txBox="1"/>
            <p:nvPr/>
          </p:nvSpPr>
          <p:spPr>
            <a:xfrm>
              <a:off x="2733484" y="1692073"/>
              <a:ext cx="1040804"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A</a:t>
              </a:r>
            </a:p>
            <a:p>
              <a:pPr algn="ctr"/>
              <a:endParaRPr lang="en-GB" dirty="0">
                <a:latin typeface="Raleway" panose="020B0503030101060003" pitchFamily="34" charset="0"/>
              </a:endParaRPr>
            </a:p>
          </p:txBody>
        </p:sp>
        <p:sp>
          <p:nvSpPr>
            <p:cNvPr id="28" name="TextBox 27">
              <a:extLst>
                <a:ext uri="{FF2B5EF4-FFF2-40B4-BE49-F238E27FC236}">
                  <a16:creationId xmlns:a16="http://schemas.microsoft.com/office/drawing/2014/main" id="{C7395F86-8FAC-4706-B882-705FAD9F8424}"/>
                </a:ext>
              </a:extLst>
            </p:cNvPr>
            <p:cNvSpPr txBox="1"/>
            <p:nvPr/>
          </p:nvSpPr>
          <p:spPr>
            <a:xfrm>
              <a:off x="4013908" y="1692073"/>
              <a:ext cx="802995"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B</a:t>
              </a:r>
            </a:p>
          </p:txBody>
        </p:sp>
        <p:sp>
          <p:nvSpPr>
            <p:cNvPr id="29" name="TextBox 28">
              <a:extLst>
                <a:ext uri="{FF2B5EF4-FFF2-40B4-BE49-F238E27FC236}">
                  <a16:creationId xmlns:a16="http://schemas.microsoft.com/office/drawing/2014/main" id="{B9B4D749-A35F-4B17-8039-945A6818F86E}"/>
                </a:ext>
              </a:extLst>
            </p:cNvPr>
            <p:cNvSpPr txBox="1"/>
            <p:nvPr/>
          </p:nvSpPr>
          <p:spPr>
            <a:xfrm>
              <a:off x="5124795" y="1692073"/>
              <a:ext cx="857406"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C</a:t>
              </a:r>
            </a:p>
          </p:txBody>
        </p:sp>
        <p:cxnSp>
          <p:nvCxnSpPr>
            <p:cNvPr id="30" name="Straight Arrow Connector 29">
              <a:extLst>
                <a:ext uri="{FF2B5EF4-FFF2-40B4-BE49-F238E27FC236}">
                  <a16:creationId xmlns:a16="http://schemas.microsoft.com/office/drawing/2014/main" id="{E2A02289-362E-40AE-AF52-D0887AD363F6}"/>
                </a:ext>
              </a:extLst>
            </p:cNvPr>
            <p:cNvCxnSpPr>
              <a:cxnSpLocks/>
            </p:cNvCxnSpPr>
            <p:nvPr/>
          </p:nvCxnSpPr>
          <p:spPr>
            <a:xfrm>
              <a:off x="3774288" y="2015239"/>
              <a:ext cx="23962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37F97FA-9754-4A10-81A5-E1D882CAD7F4}"/>
                </a:ext>
              </a:extLst>
            </p:cNvPr>
            <p:cNvCxnSpPr>
              <a:cxnSpLocks/>
            </p:cNvCxnSpPr>
            <p:nvPr/>
          </p:nvCxnSpPr>
          <p:spPr>
            <a:xfrm>
              <a:off x="4816903" y="2015239"/>
              <a:ext cx="30789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1CB42B2-6880-4D8B-961D-CFF58061FA07}"/>
                </a:ext>
              </a:extLst>
            </p:cNvPr>
            <p:cNvSpPr txBox="1"/>
            <p:nvPr/>
          </p:nvSpPr>
          <p:spPr>
            <a:xfrm>
              <a:off x="2442119" y="2868396"/>
              <a:ext cx="841123"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D</a:t>
              </a:r>
            </a:p>
          </p:txBody>
        </p:sp>
        <p:sp>
          <p:nvSpPr>
            <p:cNvPr id="33" name="TextBox 32">
              <a:extLst>
                <a:ext uri="{FF2B5EF4-FFF2-40B4-BE49-F238E27FC236}">
                  <a16:creationId xmlns:a16="http://schemas.microsoft.com/office/drawing/2014/main" id="{170D354B-617D-43D7-925B-6776ECFEF73F}"/>
                </a:ext>
              </a:extLst>
            </p:cNvPr>
            <p:cNvSpPr txBox="1"/>
            <p:nvPr/>
          </p:nvSpPr>
          <p:spPr>
            <a:xfrm>
              <a:off x="3592133" y="2868396"/>
              <a:ext cx="1192189"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a:t>
              </a:r>
            </a:p>
            <a:p>
              <a:pPr algn="ctr"/>
              <a:r>
                <a:rPr lang="en-GB" dirty="0">
                  <a:latin typeface="Raleway" panose="020B0503030101060003" pitchFamily="34" charset="0"/>
                </a:rPr>
                <a:t>E</a:t>
              </a:r>
            </a:p>
          </p:txBody>
        </p:sp>
        <p:sp>
          <p:nvSpPr>
            <p:cNvPr id="34" name="TextBox 33">
              <a:extLst>
                <a:ext uri="{FF2B5EF4-FFF2-40B4-BE49-F238E27FC236}">
                  <a16:creationId xmlns:a16="http://schemas.microsoft.com/office/drawing/2014/main" id="{9CA87B89-AEB0-4A41-AF7C-C5BAB32131FD}"/>
                </a:ext>
              </a:extLst>
            </p:cNvPr>
            <p:cNvSpPr txBox="1"/>
            <p:nvPr/>
          </p:nvSpPr>
          <p:spPr>
            <a:xfrm>
              <a:off x="5171650" y="2868396"/>
              <a:ext cx="857407"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F</a:t>
              </a:r>
            </a:p>
          </p:txBody>
        </p:sp>
        <p:cxnSp>
          <p:nvCxnSpPr>
            <p:cNvPr id="35" name="Straight Arrow Connector 34">
              <a:extLst>
                <a:ext uri="{FF2B5EF4-FFF2-40B4-BE49-F238E27FC236}">
                  <a16:creationId xmlns:a16="http://schemas.microsoft.com/office/drawing/2014/main" id="{357F793D-B853-4BD6-BC10-583363622DB6}"/>
                </a:ext>
              </a:extLst>
            </p:cNvPr>
            <p:cNvCxnSpPr>
              <a:cxnSpLocks/>
            </p:cNvCxnSpPr>
            <p:nvPr/>
          </p:nvCxnSpPr>
          <p:spPr>
            <a:xfrm flipV="1">
              <a:off x="3276664" y="3186857"/>
              <a:ext cx="315469" cy="470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71CA5D76-1654-406D-B1CB-50C4FF1E23A8}"/>
                </a:ext>
              </a:extLst>
            </p:cNvPr>
            <p:cNvCxnSpPr>
              <a:cxnSpLocks/>
            </p:cNvCxnSpPr>
            <p:nvPr/>
          </p:nvCxnSpPr>
          <p:spPr>
            <a:xfrm>
              <a:off x="4784322" y="3182155"/>
              <a:ext cx="387327" cy="141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0A235386-6FD8-428F-BC43-374ABFC55E22}"/>
                </a:ext>
              </a:extLst>
            </p:cNvPr>
            <p:cNvSpPr txBox="1"/>
            <p:nvPr/>
          </p:nvSpPr>
          <p:spPr>
            <a:xfrm>
              <a:off x="1590176" y="4049781"/>
              <a:ext cx="752405" cy="646331"/>
            </a:xfrm>
            <a:prstGeom prst="rect">
              <a:avLst/>
            </a:prstGeom>
            <a:solidFill>
              <a:schemeClr val="accent1">
                <a:lumMod val="20000"/>
                <a:lumOff val="80000"/>
              </a:schemeClr>
            </a:solidFill>
            <a:ln w="57150">
              <a:solidFill>
                <a:srgbClr val="FF0000"/>
              </a:solidFill>
            </a:ln>
          </p:spPr>
          <p:txBody>
            <a:bodyPr wrap="square" rtlCol="0">
              <a:spAutoFit/>
            </a:bodyPr>
            <a:lstStyle/>
            <a:p>
              <a:pPr algn="ctr"/>
              <a:r>
                <a:rPr lang="en-GB" dirty="0">
                  <a:latin typeface="Raleway" panose="020B0503030101060003" pitchFamily="34" charset="0"/>
                </a:rPr>
                <a:t>Task G</a:t>
              </a:r>
            </a:p>
          </p:txBody>
        </p:sp>
        <p:sp>
          <p:nvSpPr>
            <p:cNvPr id="38" name="TextBox 37">
              <a:extLst>
                <a:ext uri="{FF2B5EF4-FFF2-40B4-BE49-F238E27FC236}">
                  <a16:creationId xmlns:a16="http://schemas.microsoft.com/office/drawing/2014/main" id="{9F5D2E12-8110-466F-8010-C3F452317CB5}"/>
                </a:ext>
              </a:extLst>
            </p:cNvPr>
            <p:cNvSpPr txBox="1"/>
            <p:nvPr/>
          </p:nvSpPr>
          <p:spPr>
            <a:xfrm>
              <a:off x="2592198" y="4049781"/>
              <a:ext cx="714575" cy="646331"/>
            </a:xfrm>
            <a:prstGeom prst="rect">
              <a:avLst/>
            </a:prstGeom>
            <a:solidFill>
              <a:schemeClr val="accent1">
                <a:lumMod val="20000"/>
                <a:lumOff val="80000"/>
              </a:schemeClr>
            </a:solidFill>
            <a:ln w="57150">
              <a:solidFill>
                <a:srgbClr val="FF0000"/>
              </a:solidFill>
            </a:ln>
          </p:spPr>
          <p:txBody>
            <a:bodyPr wrap="square" rtlCol="0">
              <a:spAutoFit/>
            </a:bodyPr>
            <a:lstStyle/>
            <a:p>
              <a:pPr algn="ctr"/>
              <a:r>
                <a:rPr lang="en-GB" dirty="0">
                  <a:latin typeface="Raleway" panose="020B0503030101060003" pitchFamily="34" charset="0"/>
                </a:rPr>
                <a:t>Task H</a:t>
              </a:r>
            </a:p>
          </p:txBody>
        </p:sp>
        <p:sp>
          <p:nvSpPr>
            <p:cNvPr id="39" name="TextBox 38">
              <a:extLst>
                <a:ext uri="{FF2B5EF4-FFF2-40B4-BE49-F238E27FC236}">
                  <a16:creationId xmlns:a16="http://schemas.microsoft.com/office/drawing/2014/main" id="{483BD379-64EA-4FD1-A880-BB55E5FC9679}"/>
                </a:ext>
              </a:extLst>
            </p:cNvPr>
            <p:cNvSpPr txBox="1"/>
            <p:nvPr/>
          </p:nvSpPr>
          <p:spPr>
            <a:xfrm>
              <a:off x="3672855" y="4049781"/>
              <a:ext cx="782916" cy="646331"/>
            </a:xfrm>
            <a:prstGeom prst="rect">
              <a:avLst/>
            </a:prstGeom>
            <a:solidFill>
              <a:schemeClr val="accent1">
                <a:lumMod val="20000"/>
                <a:lumOff val="80000"/>
              </a:schemeClr>
            </a:solidFill>
            <a:ln w="57150">
              <a:solidFill>
                <a:srgbClr val="FF0000"/>
              </a:solidFill>
            </a:ln>
          </p:spPr>
          <p:txBody>
            <a:bodyPr wrap="square" rtlCol="0">
              <a:spAutoFit/>
            </a:bodyPr>
            <a:lstStyle/>
            <a:p>
              <a:pPr algn="ctr"/>
              <a:r>
                <a:rPr lang="en-GB" dirty="0">
                  <a:latin typeface="Raleway" panose="020B0503030101060003" pitchFamily="34" charset="0"/>
                </a:rPr>
                <a:t>Task I</a:t>
              </a:r>
            </a:p>
          </p:txBody>
        </p:sp>
        <p:cxnSp>
          <p:nvCxnSpPr>
            <p:cNvPr id="40" name="Straight Arrow Connector 39">
              <a:extLst>
                <a:ext uri="{FF2B5EF4-FFF2-40B4-BE49-F238E27FC236}">
                  <a16:creationId xmlns:a16="http://schemas.microsoft.com/office/drawing/2014/main" id="{3104272B-3570-450A-B244-404A1F10F319}"/>
                </a:ext>
              </a:extLst>
            </p:cNvPr>
            <p:cNvCxnSpPr>
              <a:cxnSpLocks/>
            </p:cNvCxnSpPr>
            <p:nvPr/>
          </p:nvCxnSpPr>
          <p:spPr>
            <a:xfrm>
              <a:off x="2342581" y="4372946"/>
              <a:ext cx="249617" cy="0"/>
            </a:xfrm>
            <a:prstGeom prst="straightConnector1">
              <a:avLst/>
            </a:prstGeom>
            <a:solidFill>
              <a:schemeClr val="accent1">
                <a:lumMod val="20000"/>
                <a:lumOff val="80000"/>
              </a:schemeClr>
            </a:solidFill>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9DDEDE12-A61F-4647-9981-12C69EEEBAA2}"/>
                </a:ext>
              </a:extLst>
            </p:cNvPr>
            <p:cNvCxnSpPr>
              <a:cxnSpLocks/>
            </p:cNvCxnSpPr>
            <p:nvPr/>
          </p:nvCxnSpPr>
          <p:spPr>
            <a:xfrm>
              <a:off x="3306773" y="4368418"/>
              <a:ext cx="366082" cy="9322"/>
            </a:xfrm>
            <a:prstGeom prst="straightConnector1">
              <a:avLst/>
            </a:prstGeom>
            <a:solidFill>
              <a:schemeClr val="accent1">
                <a:lumMod val="20000"/>
                <a:lumOff val="80000"/>
              </a:schemeClr>
            </a:solidFill>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1F39AA3-F3B2-4ECD-8BE8-1F93B05EFC25}"/>
                </a:ext>
              </a:extLst>
            </p:cNvPr>
            <p:cNvSpPr txBox="1"/>
            <p:nvPr/>
          </p:nvSpPr>
          <p:spPr>
            <a:xfrm>
              <a:off x="4784322" y="4049781"/>
              <a:ext cx="708599" cy="646331"/>
            </a:xfrm>
            <a:prstGeom prst="rect">
              <a:avLst/>
            </a:prstGeom>
            <a:solidFill>
              <a:schemeClr val="accent1">
                <a:lumMod val="20000"/>
                <a:lumOff val="80000"/>
              </a:schemeClr>
            </a:solidFill>
            <a:ln w="57150">
              <a:solidFill>
                <a:srgbClr val="FF0000"/>
              </a:solidFill>
            </a:ln>
          </p:spPr>
          <p:txBody>
            <a:bodyPr wrap="square" rtlCol="0">
              <a:spAutoFit/>
            </a:bodyPr>
            <a:lstStyle/>
            <a:p>
              <a:pPr algn="ctr"/>
              <a:r>
                <a:rPr lang="en-GB" dirty="0">
                  <a:latin typeface="Raleway" panose="020B0503030101060003" pitchFamily="34" charset="0"/>
                </a:rPr>
                <a:t>Task J</a:t>
              </a:r>
            </a:p>
          </p:txBody>
        </p:sp>
        <p:sp>
          <p:nvSpPr>
            <p:cNvPr id="43" name="TextBox 42">
              <a:extLst>
                <a:ext uri="{FF2B5EF4-FFF2-40B4-BE49-F238E27FC236}">
                  <a16:creationId xmlns:a16="http://schemas.microsoft.com/office/drawing/2014/main" id="{C7A9D5D4-CEED-4D5D-A97E-A7F3A1476559}"/>
                </a:ext>
              </a:extLst>
            </p:cNvPr>
            <p:cNvSpPr txBox="1"/>
            <p:nvPr/>
          </p:nvSpPr>
          <p:spPr>
            <a:xfrm>
              <a:off x="5806981" y="4049781"/>
              <a:ext cx="766596" cy="646331"/>
            </a:xfrm>
            <a:prstGeom prst="rect">
              <a:avLst/>
            </a:prstGeom>
            <a:solidFill>
              <a:schemeClr val="accent1">
                <a:lumMod val="20000"/>
                <a:lumOff val="80000"/>
              </a:schemeClr>
            </a:solidFill>
            <a:ln w="57150">
              <a:solidFill>
                <a:srgbClr val="FF0000"/>
              </a:solidFill>
            </a:ln>
          </p:spPr>
          <p:txBody>
            <a:bodyPr wrap="square" rtlCol="0">
              <a:spAutoFit/>
            </a:bodyPr>
            <a:lstStyle/>
            <a:p>
              <a:pPr algn="ctr"/>
              <a:r>
                <a:rPr lang="en-GB" dirty="0">
                  <a:latin typeface="Raleway" panose="020B0503030101060003" pitchFamily="34" charset="0"/>
                </a:rPr>
                <a:t>Task K</a:t>
              </a:r>
            </a:p>
          </p:txBody>
        </p:sp>
        <p:cxnSp>
          <p:nvCxnSpPr>
            <p:cNvPr id="44" name="Straight Arrow Connector 43">
              <a:extLst>
                <a:ext uri="{FF2B5EF4-FFF2-40B4-BE49-F238E27FC236}">
                  <a16:creationId xmlns:a16="http://schemas.microsoft.com/office/drawing/2014/main" id="{6137E68F-5EE8-454C-B5A0-2F1AD1E1266D}"/>
                </a:ext>
              </a:extLst>
            </p:cNvPr>
            <p:cNvCxnSpPr>
              <a:cxnSpLocks/>
            </p:cNvCxnSpPr>
            <p:nvPr/>
          </p:nvCxnSpPr>
          <p:spPr>
            <a:xfrm>
              <a:off x="4462987" y="4369324"/>
              <a:ext cx="321335" cy="11134"/>
            </a:xfrm>
            <a:prstGeom prst="straightConnector1">
              <a:avLst/>
            </a:prstGeom>
            <a:solidFill>
              <a:schemeClr val="accent1">
                <a:lumMod val="20000"/>
                <a:lumOff val="80000"/>
              </a:schemeClr>
            </a:solidFill>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391B1D3-8868-4ADC-9936-D3B1AA1BE62A}"/>
                </a:ext>
              </a:extLst>
            </p:cNvPr>
            <p:cNvCxnSpPr>
              <a:cxnSpLocks/>
            </p:cNvCxnSpPr>
            <p:nvPr/>
          </p:nvCxnSpPr>
          <p:spPr>
            <a:xfrm>
              <a:off x="5492921" y="4367420"/>
              <a:ext cx="314060" cy="0"/>
            </a:xfrm>
            <a:prstGeom prst="straightConnector1">
              <a:avLst/>
            </a:prstGeom>
            <a:solidFill>
              <a:schemeClr val="accent1">
                <a:lumMod val="20000"/>
                <a:lumOff val="80000"/>
              </a:schemeClr>
            </a:solidFill>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1AFE5B15-4674-4078-ACEB-F7856DC9E791}"/>
                </a:ext>
              </a:extLst>
            </p:cNvPr>
            <p:cNvSpPr txBox="1"/>
            <p:nvPr/>
          </p:nvSpPr>
          <p:spPr>
            <a:xfrm>
              <a:off x="6882468" y="2882506"/>
              <a:ext cx="1068646" cy="646331"/>
            </a:xfrm>
            <a:prstGeom prst="rect">
              <a:avLst/>
            </a:prstGeom>
            <a:solidFill>
              <a:schemeClr val="accent1">
                <a:lumMod val="20000"/>
                <a:lumOff val="80000"/>
              </a:schemeClr>
            </a:solidFill>
            <a:ln w="57150">
              <a:solidFill>
                <a:srgbClr val="FF0000"/>
              </a:solidFill>
            </a:ln>
          </p:spPr>
          <p:txBody>
            <a:bodyPr wrap="square" rtlCol="0">
              <a:spAutoFit/>
            </a:bodyPr>
            <a:lstStyle/>
            <a:p>
              <a:pPr algn="ctr"/>
              <a:r>
                <a:rPr lang="en-GB" dirty="0">
                  <a:latin typeface="Raleway" panose="020B0503030101060003" pitchFamily="34" charset="0"/>
                </a:rPr>
                <a:t>Task </a:t>
              </a:r>
            </a:p>
            <a:p>
              <a:pPr algn="ctr"/>
              <a:r>
                <a:rPr lang="en-GB" dirty="0">
                  <a:latin typeface="Raleway" panose="020B0503030101060003" pitchFamily="34" charset="0"/>
                </a:rPr>
                <a:t>L</a:t>
              </a:r>
            </a:p>
          </p:txBody>
        </p:sp>
        <p:cxnSp>
          <p:nvCxnSpPr>
            <p:cNvPr id="47" name="Straight Arrow Connector 46">
              <a:extLst>
                <a:ext uri="{FF2B5EF4-FFF2-40B4-BE49-F238E27FC236}">
                  <a16:creationId xmlns:a16="http://schemas.microsoft.com/office/drawing/2014/main" id="{C3D40260-0218-43FF-9F99-0DDFDB526BF7}"/>
                </a:ext>
              </a:extLst>
            </p:cNvPr>
            <p:cNvCxnSpPr>
              <a:stCxn id="29" idx="3"/>
              <a:endCxn id="46" idx="1"/>
            </p:cNvCxnSpPr>
            <p:nvPr/>
          </p:nvCxnSpPr>
          <p:spPr>
            <a:xfrm>
              <a:off x="5982201" y="2015239"/>
              <a:ext cx="900267" cy="11904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7B9405B3-715D-4143-8FE0-AC6AF393CB66}"/>
                </a:ext>
              </a:extLst>
            </p:cNvPr>
            <p:cNvCxnSpPr>
              <a:stCxn id="34" idx="3"/>
              <a:endCxn id="46" idx="1"/>
            </p:cNvCxnSpPr>
            <p:nvPr/>
          </p:nvCxnSpPr>
          <p:spPr>
            <a:xfrm>
              <a:off x="6029057" y="3191562"/>
              <a:ext cx="853411" cy="1411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4E13E58-2570-4BAF-B2D0-5AA411DB05C9}"/>
                </a:ext>
              </a:extLst>
            </p:cNvPr>
            <p:cNvCxnSpPr>
              <a:endCxn id="46" idx="1"/>
            </p:cNvCxnSpPr>
            <p:nvPr/>
          </p:nvCxnSpPr>
          <p:spPr>
            <a:xfrm flipV="1">
              <a:off x="6573578" y="3205672"/>
              <a:ext cx="308890" cy="1194043"/>
            </a:xfrm>
            <a:prstGeom prst="straightConnector1">
              <a:avLst/>
            </a:prstGeom>
            <a:solidFill>
              <a:schemeClr val="accent1">
                <a:lumMod val="20000"/>
                <a:lumOff val="80000"/>
              </a:schemeClr>
            </a:solidFill>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286897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FBD42-956E-4455-936A-1EBA1DD80E32}"/>
              </a:ext>
            </a:extLst>
          </p:cNvPr>
          <p:cNvSpPr>
            <a:spLocks noGrp="1"/>
          </p:cNvSpPr>
          <p:nvPr>
            <p:ph type="title"/>
          </p:nvPr>
        </p:nvSpPr>
        <p:spPr>
          <a:xfrm>
            <a:off x="1844299" y="61306"/>
            <a:ext cx="7355800" cy="1325563"/>
          </a:xfrm>
        </p:spPr>
        <p:txBody>
          <a:bodyPr/>
          <a:lstStyle/>
          <a:p>
            <a:r>
              <a:rPr lang="en-GB" dirty="0"/>
              <a:t>Resources are another likely source of bottleneck</a:t>
            </a:r>
          </a:p>
        </p:txBody>
      </p:sp>
      <p:sp>
        <p:nvSpPr>
          <p:cNvPr id="3" name="Content Placeholder 2">
            <a:extLst>
              <a:ext uri="{FF2B5EF4-FFF2-40B4-BE49-F238E27FC236}">
                <a16:creationId xmlns:a16="http://schemas.microsoft.com/office/drawing/2014/main" id="{FD6BB4E2-0801-4650-A770-12A38EE02C6E}"/>
              </a:ext>
            </a:extLst>
          </p:cNvPr>
          <p:cNvSpPr>
            <a:spLocks noGrp="1"/>
          </p:cNvSpPr>
          <p:nvPr>
            <p:ph idx="1"/>
          </p:nvPr>
        </p:nvSpPr>
        <p:spPr>
          <a:xfrm>
            <a:off x="838200" y="1537090"/>
            <a:ext cx="10515600" cy="5320910"/>
          </a:xfrm>
        </p:spPr>
        <p:txBody>
          <a:bodyPr>
            <a:normAutofit fontScale="92500" lnSpcReduction="10000"/>
          </a:bodyPr>
          <a:lstStyle/>
          <a:p>
            <a:r>
              <a:rPr lang="en-GB" sz="2800" dirty="0">
                <a:latin typeface="Raleway" panose="020B0503030101060003" pitchFamily="34" charset="0"/>
              </a:rPr>
              <a:t>Tasks B and I require </a:t>
            </a:r>
            <a:r>
              <a:rPr lang="en-GB" sz="2800" dirty="0">
                <a:solidFill>
                  <a:srgbClr val="FFFFFF"/>
                </a:solidFill>
                <a:highlight>
                  <a:srgbClr val="006600"/>
                </a:highlight>
                <a:latin typeface="Raleway" panose="020B0503030101060003" pitchFamily="34" charset="0"/>
              </a:rPr>
              <a:t>Resource A</a:t>
            </a:r>
          </a:p>
          <a:p>
            <a:r>
              <a:rPr lang="en-GB" sz="2800" dirty="0">
                <a:latin typeface="Raleway" panose="020B0503030101060003" pitchFamily="34" charset="0"/>
              </a:rPr>
              <a:t>Tasks C and F require </a:t>
            </a:r>
            <a:r>
              <a:rPr lang="en-GB" sz="2800" dirty="0">
                <a:solidFill>
                  <a:srgbClr val="FFFFFF"/>
                </a:solidFill>
                <a:highlight>
                  <a:srgbClr val="071D49"/>
                </a:highlight>
                <a:latin typeface="Raleway" panose="020B0503030101060003" pitchFamily="34" charset="0"/>
              </a:rPr>
              <a:t>Resource B</a:t>
            </a:r>
          </a:p>
          <a:p>
            <a:endParaRPr lang="en-GB" dirty="0">
              <a:latin typeface="Raleway" panose="020B0503030101060003" pitchFamily="34" charset="0"/>
            </a:endParaRPr>
          </a:p>
          <a:p>
            <a:endParaRPr lang="en-GB" sz="2800" dirty="0">
              <a:latin typeface="Raleway" panose="020B0503030101060003" pitchFamily="34" charset="0"/>
            </a:endParaRPr>
          </a:p>
          <a:p>
            <a:endParaRPr lang="en-GB" dirty="0">
              <a:latin typeface="Raleway" panose="020B0503030101060003" pitchFamily="34" charset="0"/>
            </a:endParaRPr>
          </a:p>
          <a:p>
            <a:endParaRPr lang="en-GB" dirty="0">
              <a:latin typeface="Raleway" panose="020B0503030101060003" pitchFamily="34" charset="0"/>
            </a:endParaRPr>
          </a:p>
          <a:p>
            <a:endParaRPr lang="en-GB" dirty="0">
              <a:latin typeface="Raleway" panose="020B0503030101060003" pitchFamily="34" charset="0"/>
            </a:endParaRPr>
          </a:p>
          <a:p>
            <a:endParaRPr lang="en-GB" dirty="0">
              <a:latin typeface="Raleway" panose="020B0503030101060003" pitchFamily="34" charset="0"/>
            </a:endParaRPr>
          </a:p>
          <a:p>
            <a:endParaRPr lang="en-GB" dirty="0">
              <a:latin typeface="Raleway" panose="020B0503030101060003" pitchFamily="34" charset="0"/>
            </a:endParaRPr>
          </a:p>
          <a:p>
            <a:endParaRPr lang="en-GB" sz="2800" dirty="0">
              <a:latin typeface="Raleway" panose="020B0503030101060003" pitchFamily="34" charset="0"/>
            </a:endParaRPr>
          </a:p>
          <a:p>
            <a:r>
              <a:rPr lang="en-GB" sz="2800" dirty="0">
                <a:latin typeface="Raleway" panose="020B0503030101060003" pitchFamily="34" charset="0"/>
              </a:rPr>
              <a:t>Both Resources A and B are assigned to two tasks at the same time</a:t>
            </a:r>
          </a:p>
          <a:p>
            <a:endParaRPr lang="en-GB" dirty="0">
              <a:latin typeface="Raleway" panose="020B0503030101060003" pitchFamily="34" charset="0"/>
            </a:endParaRPr>
          </a:p>
        </p:txBody>
      </p:sp>
      <p:grpSp>
        <p:nvGrpSpPr>
          <p:cNvPr id="4" name="Group 3" descr="Project diagram with resource constraints">
            <a:extLst>
              <a:ext uri="{FF2B5EF4-FFF2-40B4-BE49-F238E27FC236}">
                <a16:creationId xmlns:a16="http://schemas.microsoft.com/office/drawing/2014/main" id="{B2257766-1358-4F57-911B-A87C8D0E92E8}"/>
              </a:ext>
            </a:extLst>
          </p:cNvPr>
          <p:cNvGrpSpPr/>
          <p:nvPr/>
        </p:nvGrpSpPr>
        <p:grpSpPr>
          <a:xfrm>
            <a:off x="1844299" y="2864525"/>
            <a:ext cx="6330134" cy="2998881"/>
            <a:chOff x="1620980" y="1692073"/>
            <a:chExt cx="6330134" cy="2998881"/>
          </a:xfrm>
        </p:grpSpPr>
        <p:sp>
          <p:nvSpPr>
            <p:cNvPr id="5" name="TextBox 4">
              <a:extLst>
                <a:ext uri="{FF2B5EF4-FFF2-40B4-BE49-F238E27FC236}">
                  <a16:creationId xmlns:a16="http://schemas.microsoft.com/office/drawing/2014/main" id="{56C79452-A203-4D32-84F2-521B665F7F54}"/>
                </a:ext>
              </a:extLst>
            </p:cNvPr>
            <p:cNvSpPr txBox="1"/>
            <p:nvPr/>
          </p:nvSpPr>
          <p:spPr>
            <a:xfrm>
              <a:off x="2733484" y="1692073"/>
              <a:ext cx="1040804"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A</a:t>
              </a:r>
            </a:p>
            <a:p>
              <a:pPr algn="ctr"/>
              <a:endParaRPr lang="en-GB" sz="1600" dirty="0">
                <a:latin typeface="Raleway" panose="020B0503030101060003" pitchFamily="34" charset="0"/>
              </a:endParaRPr>
            </a:p>
          </p:txBody>
        </p:sp>
        <p:sp>
          <p:nvSpPr>
            <p:cNvPr id="6" name="TextBox 5">
              <a:extLst>
                <a:ext uri="{FF2B5EF4-FFF2-40B4-BE49-F238E27FC236}">
                  <a16:creationId xmlns:a16="http://schemas.microsoft.com/office/drawing/2014/main" id="{BCD30245-5C06-4037-A121-3BDACBE3D452}"/>
                </a:ext>
              </a:extLst>
            </p:cNvPr>
            <p:cNvSpPr txBox="1"/>
            <p:nvPr/>
          </p:nvSpPr>
          <p:spPr>
            <a:xfrm>
              <a:off x="4013908" y="1692073"/>
              <a:ext cx="802995" cy="584775"/>
            </a:xfrm>
            <a:prstGeom prst="rect">
              <a:avLst/>
            </a:prstGeom>
            <a:solidFill>
              <a:srgbClr val="006600"/>
            </a:solidFill>
            <a:ln>
              <a:solidFill>
                <a:schemeClr val="tx1"/>
              </a:solidFill>
            </a:ln>
          </p:spPr>
          <p:txBody>
            <a:bodyPr wrap="square" rtlCol="0">
              <a:spAutoFit/>
            </a:bodyPr>
            <a:lstStyle/>
            <a:p>
              <a:pPr algn="ctr"/>
              <a:r>
                <a:rPr lang="en-GB" sz="1600" dirty="0">
                  <a:solidFill>
                    <a:srgbClr val="FFFFFF"/>
                  </a:solidFill>
                  <a:latin typeface="Raleway" panose="020B0503030101060003" pitchFamily="34" charset="0"/>
                </a:rPr>
                <a:t>Task B</a:t>
              </a:r>
            </a:p>
          </p:txBody>
        </p:sp>
        <p:sp>
          <p:nvSpPr>
            <p:cNvPr id="7" name="TextBox 6">
              <a:extLst>
                <a:ext uri="{FF2B5EF4-FFF2-40B4-BE49-F238E27FC236}">
                  <a16:creationId xmlns:a16="http://schemas.microsoft.com/office/drawing/2014/main" id="{DE3B1C82-4F18-4DA8-BC96-46DED235302D}"/>
                </a:ext>
              </a:extLst>
            </p:cNvPr>
            <p:cNvSpPr txBox="1"/>
            <p:nvPr/>
          </p:nvSpPr>
          <p:spPr>
            <a:xfrm>
              <a:off x="5124795" y="1692073"/>
              <a:ext cx="857406" cy="584775"/>
            </a:xfrm>
            <a:prstGeom prst="rect">
              <a:avLst/>
            </a:prstGeom>
            <a:solidFill>
              <a:srgbClr val="071D49"/>
            </a:solidFill>
            <a:ln>
              <a:solidFill>
                <a:schemeClr val="tx1"/>
              </a:solidFill>
            </a:ln>
          </p:spPr>
          <p:txBody>
            <a:bodyPr wrap="square" rtlCol="0">
              <a:spAutoFit/>
            </a:bodyPr>
            <a:lstStyle/>
            <a:p>
              <a:pPr algn="ctr"/>
              <a:r>
                <a:rPr lang="en-GB" sz="1600" dirty="0">
                  <a:solidFill>
                    <a:srgbClr val="FFFFFF"/>
                  </a:solidFill>
                  <a:latin typeface="Raleway" panose="020B0503030101060003" pitchFamily="34" charset="0"/>
                </a:rPr>
                <a:t>Task C</a:t>
              </a:r>
            </a:p>
            <a:p>
              <a:pPr algn="ctr"/>
              <a:endParaRPr lang="en-GB" sz="1600" dirty="0">
                <a:solidFill>
                  <a:srgbClr val="FFFFFF"/>
                </a:solidFill>
                <a:latin typeface="Raleway" panose="020B0503030101060003" pitchFamily="34" charset="0"/>
              </a:endParaRPr>
            </a:p>
          </p:txBody>
        </p:sp>
        <p:cxnSp>
          <p:nvCxnSpPr>
            <p:cNvPr id="8" name="Straight Arrow Connector 7">
              <a:extLst>
                <a:ext uri="{FF2B5EF4-FFF2-40B4-BE49-F238E27FC236}">
                  <a16:creationId xmlns:a16="http://schemas.microsoft.com/office/drawing/2014/main" id="{7AF82C53-0A7C-4C97-9825-92B1CB7D0C24}"/>
                </a:ext>
              </a:extLst>
            </p:cNvPr>
            <p:cNvCxnSpPr>
              <a:cxnSpLocks/>
            </p:cNvCxnSpPr>
            <p:nvPr/>
          </p:nvCxnSpPr>
          <p:spPr>
            <a:xfrm>
              <a:off x="3774288" y="1984461"/>
              <a:ext cx="239620"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4B0EAA8-FA46-470D-9390-BA88E530BDC1}"/>
                </a:ext>
              </a:extLst>
            </p:cNvPr>
            <p:cNvCxnSpPr>
              <a:cxnSpLocks/>
            </p:cNvCxnSpPr>
            <p:nvPr/>
          </p:nvCxnSpPr>
          <p:spPr>
            <a:xfrm>
              <a:off x="4816903" y="1984461"/>
              <a:ext cx="307892"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7715B82-C45D-472C-B5CC-4986CD50A6C8}"/>
                </a:ext>
              </a:extLst>
            </p:cNvPr>
            <p:cNvSpPr txBox="1"/>
            <p:nvPr/>
          </p:nvSpPr>
          <p:spPr>
            <a:xfrm>
              <a:off x="2442119" y="2868396"/>
              <a:ext cx="841123"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D</a:t>
              </a:r>
            </a:p>
            <a:p>
              <a:pPr algn="ctr"/>
              <a:endParaRPr lang="en-GB" sz="1600" dirty="0">
                <a:latin typeface="Raleway" panose="020B0503030101060003" pitchFamily="34" charset="0"/>
              </a:endParaRPr>
            </a:p>
          </p:txBody>
        </p:sp>
        <p:sp>
          <p:nvSpPr>
            <p:cNvPr id="11" name="TextBox 10">
              <a:extLst>
                <a:ext uri="{FF2B5EF4-FFF2-40B4-BE49-F238E27FC236}">
                  <a16:creationId xmlns:a16="http://schemas.microsoft.com/office/drawing/2014/main" id="{61D49FD8-46E2-4DCB-9739-E2AEFD946F60}"/>
                </a:ext>
              </a:extLst>
            </p:cNvPr>
            <p:cNvSpPr txBox="1"/>
            <p:nvPr/>
          </p:nvSpPr>
          <p:spPr>
            <a:xfrm>
              <a:off x="3592133" y="2868396"/>
              <a:ext cx="1192189"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E</a:t>
              </a:r>
            </a:p>
            <a:p>
              <a:pPr algn="ctr"/>
              <a:endParaRPr lang="en-GB" sz="1600" dirty="0">
                <a:latin typeface="Raleway" panose="020B0503030101060003" pitchFamily="34" charset="0"/>
              </a:endParaRPr>
            </a:p>
          </p:txBody>
        </p:sp>
        <p:sp>
          <p:nvSpPr>
            <p:cNvPr id="12" name="TextBox 11">
              <a:extLst>
                <a:ext uri="{FF2B5EF4-FFF2-40B4-BE49-F238E27FC236}">
                  <a16:creationId xmlns:a16="http://schemas.microsoft.com/office/drawing/2014/main" id="{4AC3738A-2A8A-4864-AE2C-BE530C128EA6}"/>
                </a:ext>
              </a:extLst>
            </p:cNvPr>
            <p:cNvSpPr txBox="1"/>
            <p:nvPr/>
          </p:nvSpPr>
          <p:spPr>
            <a:xfrm>
              <a:off x="5171650" y="2868396"/>
              <a:ext cx="857407" cy="584775"/>
            </a:xfrm>
            <a:prstGeom prst="rect">
              <a:avLst/>
            </a:prstGeom>
            <a:solidFill>
              <a:srgbClr val="071D49"/>
            </a:solidFill>
            <a:ln>
              <a:solidFill>
                <a:schemeClr val="tx1"/>
              </a:solidFill>
            </a:ln>
          </p:spPr>
          <p:txBody>
            <a:bodyPr wrap="square" rtlCol="0">
              <a:spAutoFit/>
            </a:bodyPr>
            <a:lstStyle/>
            <a:p>
              <a:pPr algn="ctr"/>
              <a:r>
                <a:rPr lang="en-GB" sz="1600" dirty="0">
                  <a:solidFill>
                    <a:srgbClr val="FFFFFF"/>
                  </a:solidFill>
                  <a:latin typeface="Raleway" panose="020B0503030101060003" pitchFamily="34" charset="0"/>
                </a:rPr>
                <a:t>Task F</a:t>
              </a:r>
            </a:p>
            <a:p>
              <a:pPr algn="ctr"/>
              <a:endParaRPr lang="en-GB" sz="1600" dirty="0">
                <a:solidFill>
                  <a:srgbClr val="FFFFFF"/>
                </a:solidFill>
                <a:latin typeface="Raleway" panose="020B0503030101060003" pitchFamily="34" charset="0"/>
              </a:endParaRPr>
            </a:p>
          </p:txBody>
        </p:sp>
        <p:cxnSp>
          <p:nvCxnSpPr>
            <p:cNvPr id="13" name="Straight Arrow Connector 12">
              <a:extLst>
                <a:ext uri="{FF2B5EF4-FFF2-40B4-BE49-F238E27FC236}">
                  <a16:creationId xmlns:a16="http://schemas.microsoft.com/office/drawing/2014/main" id="{6C13AFEE-DD71-470E-92DD-9201A84BC0F0}"/>
                </a:ext>
              </a:extLst>
            </p:cNvPr>
            <p:cNvCxnSpPr>
              <a:cxnSpLocks/>
              <a:stCxn id="10" idx="3"/>
              <a:endCxn id="11" idx="1"/>
            </p:cNvCxnSpPr>
            <p:nvPr/>
          </p:nvCxnSpPr>
          <p:spPr>
            <a:xfrm>
              <a:off x="3283242" y="3160784"/>
              <a:ext cx="308891"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1C81597-DA61-4C64-AB46-79A7CA0ECC27}"/>
                </a:ext>
              </a:extLst>
            </p:cNvPr>
            <p:cNvCxnSpPr>
              <a:cxnSpLocks/>
              <a:stCxn id="11" idx="3"/>
              <a:endCxn id="12" idx="1"/>
            </p:cNvCxnSpPr>
            <p:nvPr/>
          </p:nvCxnSpPr>
          <p:spPr>
            <a:xfrm>
              <a:off x="4784322" y="3160784"/>
              <a:ext cx="387328"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E6D0B80-10F6-459A-BBA8-C94481739BFD}"/>
                </a:ext>
              </a:extLst>
            </p:cNvPr>
            <p:cNvSpPr txBox="1"/>
            <p:nvPr/>
          </p:nvSpPr>
          <p:spPr>
            <a:xfrm>
              <a:off x="1620980" y="4106179"/>
              <a:ext cx="721601"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G</a:t>
              </a:r>
            </a:p>
          </p:txBody>
        </p:sp>
        <p:sp>
          <p:nvSpPr>
            <p:cNvPr id="16" name="TextBox 15">
              <a:extLst>
                <a:ext uri="{FF2B5EF4-FFF2-40B4-BE49-F238E27FC236}">
                  <a16:creationId xmlns:a16="http://schemas.microsoft.com/office/drawing/2014/main" id="{EA4B8962-B4A0-44B7-A06F-AD5F157D2985}"/>
                </a:ext>
              </a:extLst>
            </p:cNvPr>
            <p:cNvSpPr txBox="1"/>
            <p:nvPr/>
          </p:nvSpPr>
          <p:spPr>
            <a:xfrm>
              <a:off x="2658821" y="4106179"/>
              <a:ext cx="647952"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H</a:t>
              </a:r>
            </a:p>
          </p:txBody>
        </p:sp>
        <p:sp>
          <p:nvSpPr>
            <p:cNvPr id="17" name="TextBox 16">
              <a:extLst>
                <a:ext uri="{FF2B5EF4-FFF2-40B4-BE49-F238E27FC236}">
                  <a16:creationId xmlns:a16="http://schemas.microsoft.com/office/drawing/2014/main" id="{23C649EA-B5D1-4EE1-AF06-BBFCA4F8B760}"/>
                </a:ext>
              </a:extLst>
            </p:cNvPr>
            <p:cNvSpPr txBox="1"/>
            <p:nvPr/>
          </p:nvSpPr>
          <p:spPr>
            <a:xfrm>
              <a:off x="3672855" y="4106179"/>
              <a:ext cx="782916" cy="584775"/>
            </a:xfrm>
            <a:prstGeom prst="rect">
              <a:avLst/>
            </a:prstGeom>
            <a:solidFill>
              <a:srgbClr val="006600"/>
            </a:solidFill>
            <a:ln>
              <a:solidFill>
                <a:schemeClr val="tx1"/>
              </a:solidFill>
            </a:ln>
          </p:spPr>
          <p:txBody>
            <a:bodyPr wrap="square" rtlCol="0">
              <a:spAutoFit/>
            </a:bodyPr>
            <a:lstStyle/>
            <a:p>
              <a:pPr algn="ctr"/>
              <a:r>
                <a:rPr lang="en-GB" sz="1600" dirty="0">
                  <a:solidFill>
                    <a:srgbClr val="FFFFFF"/>
                  </a:solidFill>
                  <a:latin typeface="Raleway" panose="020B0503030101060003" pitchFamily="34" charset="0"/>
                </a:rPr>
                <a:t>Task</a:t>
              </a:r>
            </a:p>
            <a:p>
              <a:pPr algn="ctr"/>
              <a:r>
                <a:rPr lang="en-GB" sz="1600" dirty="0">
                  <a:solidFill>
                    <a:srgbClr val="FFFFFF"/>
                  </a:solidFill>
                  <a:latin typeface="Raleway" panose="020B0503030101060003" pitchFamily="34" charset="0"/>
                </a:rPr>
                <a:t>I</a:t>
              </a:r>
            </a:p>
          </p:txBody>
        </p:sp>
        <p:cxnSp>
          <p:nvCxnSpPr>
            <p:cNvPr id="18" name="Straight Arrow Connector 17">
              <a:extLst>
                <a:ext uri="{FF2B5EF4-FFF2-40B4-BE49-F238E27FC236}">
                  <a16:creationId xmlns:a16="http://schemas.microsoft.com/office/drawing/2014/main" id="{6E336FCD-D5D0-4717-8671-B13818BD4811}"/>
                </a:ext>
              </a:extLst>
            </p:cNvPr>
            <p:cNvCxnSpPr>
              <a:cxnSpLocks/>
            </p:cNvCxnSpPr>
            <p:nvPr/>
          </p:nvCxnSpPr>
          <p:spPr>
            <a:xfrm>
              <a:off x="2342581" y="4398566"/>
              <a:ext cx="316240"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78D7604-CFC6-41DF-9382-92A67990A580}"/>
                </a:ext>
              </a:extLst>
            </p:cNvPr>
            <p:cNvCxnSpPr>
              <a:cxnSpLocks/>
              <a:endCxn id="17" idx="1"/>
            </p:cNvCxnSpPr>
            <p:nvPr/>
          </p:nvCxnSpPr>
          <p:spPr>
            <a:xfrm>
              <a:off x="3306773" y="4393136"/>
              <a:ext cx="366082" cy="5431"/>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7AF8908-D255-42B0-8930-EDB51192AE3D}"/>
                </a:ext>
              </a:extLst>
            </p:cNvPr>
            <p:cNvSpPr txBox="1"/>
            <p:nvPr/>
          </p:nvSpPr>
          <p:spPr>
            <a:xfrm>
              <a:off x="4842789" y="4106179"/>
              <a:ext cx="650132"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J</a:t>
              </a:r>
            </a:p>
          </p:txBody>
        </p:sp>
        <p:sp>
          <p:nvSpPr>
            <p:cNvPr id="21" name="TextBox 20">
              <a:extLst>
                <a:ext uri="{FF2B5EF4-FFF2-40B4-BE49-F238E27FC236}">
                  <a16:creationId xmlns:a16="http://schemas.microsoft.com/office/drawing/2014/main" id="{F7DD1746-1FA8-4045-B19C-3119D5684FF0}"/>
                </a:ext>
              </a:extLst>
            </p:cNvPr>
            <p:cNvSpPr txBox="1"/>
            <p:nvPr/>
          </p:nvSpPr>
          <p:spPr>
            <a:xfrm>
              <a:off x="5806981" y="4106179"/>
              <a:ext cx="766596"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K</a:t>
              </a:r>
            </a:p>
          </p:txBody>
        </p:sp>
        <p:cxnSp>
          <p:nvCxnSpPr>
            <p:cNvPr id="22" name="Straight Arrow Connector 21">
              <a:extLst>
                <a:ext uri="{FF2B5EF4-FFF2-40B4-BE49-F238E27FC236}">
                  <a16:creationId xmlns:a16="http://schemas.microsoft.com/office/drawing/2014/main" id="{5339BB75-8BF6-4818-A330-2FC91EE898F3}"/>
                </a:ext>
              </a:extLst>
            </p:cNvPr>
            <p:cNvCxnSpPr>
              <a:cxnSpLocks/>
            </p:cNvCxnSpPr>
            <p:nvPr/>
          </p:nvCxnSpPr>
          <p:spPr>
            <a:xfrm flipV="1">
              <a:off x="4415405" y="4389061"/>
              <a:ext cx="427384" cy="9506"/>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97B36C8-60ED-483D-B9DF-3272BAF6516D}"/>
                </a:ext>
              </a:extLst>
            </p:cNvPr>
            <p:cNvCxnSpPr>
              <a:cxnSpLocks/>
            </p:cNvCxnSpPr>
            <p:nvPr/>
          </p:nvCxnSpPr>
          <p:spPr>
            <a:xfrm flipV="1">
              <a:off x="5492921" y="4398566"/>
              <a:ext cx="314060" cy="1"/>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7E64C17-69A6-4C5D-9082-53DAF5737A03}"/>
                </a:ext>
              </a:extLst>
            </p:cNvPr>
            <p:cNvSpPr txBox="1"/>
            <p:nvPr/>
          </p:nvSpPr>
          <p:spPr>
            <a:xfrm>
              <a:off x="6882468" y="2882506"/>
              <a:ext cx="1068646"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L</a:t>
              </a:r>
            </a:p>
            <a:p>
              <a:pPr algn="ctr"/>
              <a:endParaRPr lang="en-GB" sz="1600" dirty="0">
                <a:latin typeface="Raleway" panose="020B0503030101060003" pitchFamily="34" charset="0"/>
              </a:endParaRPr>
            </a:p>
          </p:txBody>
        </p:sp>
        <p:cxnSp>
          <p:nvCxnSpPr>
            <p:cNvPr id="25" name="Straight Arrow Connector 24">
              <a:extLst>
                <a:ext uri="{FF2B5EF4-FFF2-40B4-BE49-F238E27FC236}">
                  <a16:creationId xmlns:a16="http://schemas.microsoft.com/office/drawing/2014/main" id="{BB0C718E-105C-4D38-9AD9-BD0249A2A86F}"/>
                </a:ext>
              </a:extLst>
            </p:cNvPr>
            <p:cNvCxnSpPr>
              <a:stCxn id="7" idx="3"/>
              <a:endCxn id="24" idx="1"/>
            </p:cNvCxnSpPr>
            <p:nvPr/>
          </p:nvCxnSpPr>
          <p:spPr>
            <a:xfrm>
              <a:off x="5982201" y="1984461"/>
              <a:ext cx="900267" cy="1190433"/>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F5085F8-B781-4942-8BA0-39F0E1D60AC7}"/>
                </a:ext>
              </a:extLst>
            </p:cNvPr>
            <p:cNvCxnSpPr>
              <a:stCxn id="12" idx="3"/>
              <a:endCxn id="24" idx="1"/>
            </p:cNvCxnSpPr>
            <p:nvPr/>
          </p:nvCxnSpPr>
          <p:spPr>
            <a:xfrm>
              <a:off x="6029057" y="3160784"/>
              <a:ext cx="853411" cy="1411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5CD6479-541C-480C-9B3F-01FD0E43B315}"/>
                </a:ext>
              </a:extLst>
            </p:cNvPr>
            <p:cNvCxnSpPr>
              <a:endCxn id="24" idx="1"/>
            </p:cNvCxnSpPr>
            <p:nvPr/>
          </p:nvCxnSpPr>
          <p:spPr>
            <a:xfrm flipV="1">
              <a:off x="6573578" y="3174894"/>
              <a:ext cx="308890" cy="1224821"/>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87207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Up Arrow 34">
            <a:extLst>
              <a:ext uri="{C183D7F6-B498-43B3-948B-1728B52AA6E4}">
                <adec:decorative xmlns:adec="http://schemas.microsoft.com/office/drawing/2017/decorative" val="1"/>
              </a:ext>
            </a:extLst>
          </p:cNvPr>
          <p:cNvSpPr/>
          <p:nvPr/>
        </p:nvSpPr>
        <p:spPr>
          <a:xfrm>
            <a:off x="7781897" y="4220698"/>
            <a:ext cx="168233" cy="557517"/>
          </a:xfrm>
          <a:prstGeom prst="upArrow">
            <a:avLst/>
          </a:prstGeom>
          <a:solidFill>
            <a:srgbClr val="CC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aleway" panose="020B0503030101060003" pitchFamily="34" charset="0"/>
            </a:endParaRPr>
          </a:p>
        </p:txBody>
      </p:sp>
      <p:sp>
        <p:nvSpPr>
          <p:cNvPr id="36" name="TextBox 35"/>
          <p:cNvSpPr txBox="1"/>
          <p:nvPr/>
        </p:nvSpPr>
        <p:spPr>
          <a:xfrm>
            <a:off x="5665550" y="4446136"/>
            <a:ext cx="2193229" cy="400110"/>
          </a:xfrm>
          <a:prstGeom prst="rect">
            <a:avLst/>
          </a:prstGeom>
          <a:noFill/>
        </p:spPr>
        <p:txBody>
          <a:bodyPr wrap="none" rtlCol="0">
            <a:spAutoFit/>
          </a:bodyPr>
          <a:lstStyle/>
          <a:p>
            <a:r>
              <a:rPr lang="en-GB" sz="2000" dirty="0">
                <a:solidFill>
                  <a:srgbClr val="339966"/>
                </a:solidFill>
                <a:latin typeface="Raleway" panose="020B0503030101060003" pitchFamily="34" charset="0"/>
              </a:rPr>
              <a:t>Task A complete</a:t>
            </a:r>
          </a:p>
        </p:txBody>
      </p:sp>
      <p:sp>
        <p:nvSpPr>
          <p:cNvPr id="37" name="Up Arrow 36">
            <a:extLst>
              <a:ext uri="{C183D7F6-B498-43B3-948B-1728B52AA6E4}">
                <adec:decorative xmlns:adec="http://schemas.microsoft.com/office/drawing/2017/decorative" val="1"/>
              </a:ext>
            </a:extLst>
          </p:cNvPr>
          <p:cNvSpPr/>
          <p:nvPr/>
        </p:nvSpPr>
        <p:spPr>
          <a:xfrm>
            <a:off x="8416811" y="4220698"/>
            <a:ext cx="183652" cy="787266"/>
          </a:xfrm>
          <a:prstGeom prst="upArrow">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aleway" panose="020B0503030101060003" pitchFamily="34" charset="0"/>
            </a:endParaRPr>
          </a:p>
        </p:txBody>
      </p:sp>
      <p:sp>
        <p:nvSpPr>
          <p:cNvPr id="38" name="TextBox 37"/>
          <p:cNvSpPr txBox="1"/>
          <p:nvPr/>
        </p:nvSpPr>
        <p:spPr>
          <a:xfrm>
            <a:off x="6229904" y="4829879"/>
            <a:ext cx="2191626" cy="400110"/>
          </a:xfrm>
          <a:prstGeom prst="rect">
            <a:avLst/>
          </a:prstGeom>
          <a:noFill/>
        </p:spPr>
        <p:txBody>
          <a:bodyPr wrap="none" rtlCol="0">
            <a:spAutoFit/>
          </a:bodyPr>
          <a:lstStyle/>
          <a:p>
            <a:r>
              <a:rPr lang="en-GB" sz="2000" dirty="0">
                <a:solidFill>
                  <a:srgbClr val="C00000"/>
                </a:solidFill>
                <a:latin typeface="Raleway" panose="020B0503030101060003" pitchFamily="34" charset="0"/>
              </a:rPr>
              <a:t>Task B complete</a:t>
            </a:r>
          </a:p>
        </p:txBody>
      </p:sp>
      <p:sp>
        <p:nvSpPr>
          <p:cNvPr id="39" name="Up Arrow 38">
            <a:extLst>
              <a:ext uri="{C183D7F6-B498-43B3-948B-1728B52AA6E4}">
                <adec:decorative xmlns:adec="http://schemas.microsoft.com/office/drawing/2017/decorative" val="1"/>
              </a:ext>
            </a:extLst>
          </p:cNvPr>
          <p:cNvSpPr/>
          <p:nvPr/>
        </p:nvSpPr>
        <p:spPr>
          <a:xfrm>
            <a:off x="9282737" y="4184800"/>
            <a:ext cx="225052" cy="1357737"/>
          </a:xfrm>
          <a:prstGeom prst="upArrow">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aleway" panose="020B0503030101060003" pitchFamily="34" charset="0"/>
            </a:endParaRPr>
          </a:p>
        </p:txBody>
      </p:sp>
      <p:sp>
        <p:nvSpPr>
          <p:cNvPr id="40" name="TextBox 39"/>
          <p:cNvSpPr txBox="1"/>
          <p:nvPr/>
        </p:nvSpPr>
        <p:spPr>
          <a:xfrm>
            <a:off x="7082726" y="5236953"/>
            <a:ext cx="2196435" cy="400110"/>
          </a:xfrm>
          <a:prstGeom prst="rect">
            <a:avLst/>
          </a:prstGeom>
          <a:noFill/>
        </p:spPr>
        <p:txBody>
          <a:bodyPr wrap="none" rtlCol="0">
            <a:spAutoFit/>
          </a:bodyPr>
          <a:lstStyle/>
          <a:p>
            <a:r>
              <a:rPr lang="en-GB" sz="2000" dirty="0">
                <a:solidFill>
                  <a:schemeClr val="accent4"/>
                </a:solidFill>
                <a:latin typeface="Raleway" panose="020B0503030101060003" pitchFamily="34" charset="0"/>
              </a:rPr>
              <a:t>Task C complete</a:t>
            </a:r>
          </a:p>
        </p:txBody>
      </p:sp>
      <p:grpSp>
        <p:nvGrpSpPr>
          <p:cNvPr id="5" name="Group 4" descr="Single tasking">
            <a:extLst>
              <a:ext uri="{FF2B5EF4-FFF2-40B4-BE49-F238E27FC236}">
                <a16:creationId xmlns:a16="http://schemas.microsoft.com/office/drawing/2014/main" id="{C6F27EA3-E106-4504-AF67-96CDD911B4EB}"/>
              </a:ext>
            </a:extLst>
          </p:cNvPr>
          <p:cNvGrpSpPr/>
          <p:nvPr/>
        </p:nvGrpSpPr>
        <p:grpSpPr>
          <a:xfrm>
            <a:off x="2531725" y="1210090"/>
            <a:ext cx="6493123" cy="1598808"/>
            <a:chOff x="2531725" y="1210090"/>
            <a:chExt cx="6493123" cy="1598808"/>
          </a:xfrm>
        </p:grpSpPr>
        <p:sp>
          <p:nvSpPr>
            <p:cNvPr id="26" name="TextBox 25"/>
            <p:cNvSpPr txBox="1"/>
            <p:nvPr/>
          </p:nvSpPr>
          <p:spPr>
            <a:xfrm>
              <a:off x="2531725" y="2285678"/>
              <a:ext cx="2120351" cy="523220"/>
            </a:xfrm>
            <a:prstGeom prst="rect">
              <a:avLst/>
            </a:prstGeom>
            <a:solidFill>
              <a:srgbClr val="CCFFCC"/>
            </a:solidFill>
            <a:ln>
              <a:solidFill>
                <a:schemeClr val="tx1"/>
              </a:solidFill>
            </a:ln>
          </p:spPr>
          <p:txBody>
            <a:bodyPr wrap="square" rtlCol="0">
              <a:spAutoFit/>
            </a:bodyPr>
            <a:lstStyle/>
            <a:p>
              <a:pPr algn="ctr"/>
              <a:r>
                <a:rPr lang="en-GB" sz="2800" dirty="0">
                  <a:latin typeface="Raleway" panose="020B0503030101060003" pitchFamily="34" charset="0"/>
                </a:rPr>
                <a:t>Task A 9d</a:t>
              </a:r>
            </a:p>
          </p:txBody>
        </p:sp>
        <p:sp>
          <p:nvSpPr>
            <p:cNvPr id="27" name="TextBox 26"/>
            <p:cNvSpPr txBox="1"/>
            <p:nvPr/>
          </p:nvSpPr>
          <p:spPr>
            <a:xfrm>
              <a:off x="2531725" y="1725192"/>
              <a:ext cx="5987915" cy="461665"/>
            </a:xfrm>
            <a:prstGeom prst="rect">
              <a:avLst/>
            </a:prstGeom>
            <a:noFill/>
          </p:spPr>
          <p:txBody>
            <a:bodyPr wrap="square" rtlCol="0">
              <a:spAutoFit/>
            </a:bodyPr>
            <a:lstStyle/>
            <a:p>
              <a:r>
                <a:rPr lang="en-GB" sz="2400" dirty="0">
                  <a:latin typeface="Raleway" panose="020B0503030101060003" pitchFamily="34" charset="0"/>
                </a:rPr>
                <a:t>Single tasking – 28 days?</a:t>
              </a:r>
            </a:p>
          </p:txBody>
        </p:sp>
        <p:sp>
          <p:nvSpPr>
            <p:cNvPr id="28" name="TextBox 27"/>
            <p:cNvSpPr txBox="1"/>
            <p:nvPr/>
          </p:nvSpPr>
          <p:spPr>
            <a:xfrm>
              <a:off x="6085340" y="1210090"/>
              <a:ext cx="1582484" cy="400110"/>
            </a:xfrm>
            <a:prstGeom prst="rect">
              <a:avLst/>
            </a:prstGeom>
            <a:noFill/>
          </p:spPr>
          <p:txBody>
            <a:bodyPr wrap="none" rtlCol="0">
              <a:spAutoFit/>
            </a:bodyPr>
            <a:lstStyle/>
            <a:p>
              <a:r>
                <a:rPr lang="en-GB" sz="2000" dirty="0">
                  <a:latin typeface="Raleway" panose="020B0503030101060003" pitchFamily="34" charset="0"/>
                </a:rPr>
                <a:t>Minor delay</a:t>
              </a:r>
            </a:p>
          </p:txBody>
        </p:sp>
        <p:sp>
          <p:nvSpPr>
            <p:cNvPr id="29" name="Down Arrow 28"/>
            <p:cNvSpPr/>
            <p:nvPr/>
          </p:nvSpPr>
          <p:spPr>
            <a:xfrm>
              <a:off x="6726266" y="1575636"/>
              <a:ext cx="356461" cy="6625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aleway" panose="020B0503030101060003" pitchFamily="34" charset="0"/>
              </a:endParaRPr>
            </a:p>
          </p:txBody>
        </p:sp>
        <p:sp>
          <p:nvSpPr>
            <p:cNvPr id="41" name="TextBox 40"/>
            <p:cNvSpPr txBox="1"/>
            <p:nvPr/>
          </p:nvSpPr>
          <p:spPr>
            <a:xfrm>
              <a:off x="4718111" y="2284193"/>
              <a:ext cx="2120351" cy="523220"/>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GB" sz="2800" dirty="0">
                  <a:latin typeface="Raleway" panose="020B0503030101060003" pitchFamily="34" charset="0"/>
                </a:rPr>
                <a:t>Task B 9d</a:t>
              </a:r>
            </a:p>
          </p:txBody>
        </p:sp>
        <p:sp>
          <p:nvSpPr>
            <p:cNvPr id="42" name="TextBox 41"/>
            <p:cNvSpPr txBox="1"/>
            <p:nvPr/>
          </p:nvSpPr>
          <p:spPr>
            <a:xfrm>
              <a:off x="6904497" y="2276403"/>
              <a:ext cx="2120351" cy="523220"/>
            </a:xfrm>
            <a:prstGeom prst="rect">
              <a:avLst/>
            </a:prstGeom>
            <a:solidFill>
              <a:schemeClr val="accent4">
                <a:lumMod val="20000"/>
                <a:lumOff val="80000"/>
              </a:schemeClr>
            </a:solidFill>
            <a:ln>
              <a:solidFill>
                <a:schemeClr val="tx1"/>
              </a:solidFill>
            </a:ln>
          </p:spPr>
          <p:txBody>
            <a:bodyPr wrap="square" rtlCol="0">
              <a:spAutoFit/>
            </a:bodyPr>
            <a:lstStyle/>
            <a:p>
              <a:pPr algn="ctr"/>
              <a:r>
                <a:rPr lang="en-GB" sz="2800" dirty="0">
                  <a:latin typeface="Raleway" panose="020B0503030101060003" pitchFamily="34" charset="0"/>
                </a:rPr>
                <a:t>Task C 9d</a:t>
              </a:r>
            </a:p>
          </p:txBody>
        </p:sp>
      </p:grpSp>
      <p:grpSp>
        <p:nvGrpSpPr>
          <p:cNvPr id="6" name="Group 5" descr="Multi-tasking">
            <a:extLst>
              <a:ext uri="{FF2B5EF4-FFF2-40B4-BE49-F238E27FC236}">
                <a16:creationId xmlns:a16="http://schemas.microsoft.com/office/drawing/2014/main" id="{A47B9CD3-4CC9-4A2C-A173-C7D3F217AD12}"/>
              </a:ext>
            </a:extLst>
          </p:cNvPr>
          <p:cNvGrpSpPr/>
          <p:nvPr/>
        </p:nvGrpSpPr>
        <p:grpSpPr>
          <a:xfrm>
            <a:off x="2531724" y="3106821"/>
            <a:ext cx="6875411" cy="1082221"/>
            <a:chOff x="2531724" y="3106821"/>
            <a:chExt cx="6875411" cy="1082221"/>
          </a:xfrm>
        </p:grpSpPr>
        <p:sp>
          <p:nvSpPr>
            <p:cNvPr id="31" name="TextBox 30"/>
            <p:cNvSpPr txBox="1"/>
            <p:nvPr/>
          </p:nvSpPr>
          <p:spPr>
            <a:xfrm>
              <a:off x="2531725" y="3665822"/>
              <a:ext cx="666093" cy="523220"/>
            </a:xfrm>
            <a:prstGeom prst="rect">
              <a:avLst/>
            </a:prstGeom>
            <a:solidFill>
              <a:srgbClr val="CCFFCC"/>
            </a:solidFill>
            <a:ln>
              <a:solidFill>
                <a:schemeClr val="tx1"/>
              </a:solidFill>
            </a:ln>
          </p:spPr>
          <p:txBody>
            <a:bodyPr wrap="square" rtlCol="0">
              <a:spAutoFit/>
            </a:bodyPr>
            <a:lstStyle/>
            <a:p>
              <a:pPr algn="ctr"/>
              <a:r>
                <a:rPr lang="en-GB" sz="2800" dirty="0">
                  <a:latin typeface="Raleway" panose="020B0503030101060003" pitchFamily="34" charset="0"/>
                </a:rPr>
                <a:t>3d</a:t>
              </a:r>
            </a:p>
          </p:txBody>
        </p:sp>
        <p:sp>
          <p:nvSpPr>
            <p:cNvPr id="32" name="TextBox 31"/>
            <p:cNvSpPr txBox="1"/>
            <p:nvPr/>
          </p:nvSpPr>
          <p:spPr>
            <a:xfrm>
              <a:off x="3272894" y="3665822"/>
              <a:ext cx="625297" cy="523220"/>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GB" sz="2800" dirty="0">
                  <a:latin typeface="Raleway" panose="020B0503030101060003" pitchFamily="34" charset="0"/>
                </a:rPr>
                <a:t>3d</a:t>
              </a:r>
            </a:p>
          </p:txBody>
        </p:sp>
        <p:sp>
          <p:nvSpPr>
            <p:cNvPr id="33" name="TextBox 32"/>
            <p:cNvSpPr txBox="1"/>
            <p:nvPr/>
          </p:nvSpPr>
          <p:spPr>
            <a:xfrm>
              <a:off x="4003141" y="3665822"/>
              <a:ext cx="760342" cy="523220"/>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GB" sz="2800" dirty="0">
                  <a:latin typeface="Raleway" panose="020B0503030101060003" pitchFamily="34" charset="0"/>
                </a:rPr>
                <a:t>3d</a:t>
              </a:r>
            </a:p>
          </p:txBody>
        </p:sp>
        <p:sp>
          <p:nvSpPr>
            <p:cNvPr id="34" name="TextBox 33"/>
            <p:cNvSpPr txBox="1"/>
            <p:nvPr/>
          </p:nvSpPr>
          <p:spPr>
            <a:xfrm>
              <a:off x="2531724" y="3106821"/>
              <a:ext cx="5327055" cy="461665"/>
            </a:xfrm>
            <a:prstGeom prst="rect">
              <a:avLst/>
            </a:prstGeom>
            <a:noFill/>
          </p:spPr>
          <p:txBody>
            <a:bodyPr wrap="square" rtlCol="0">
              <a:spAutoFit/>
            </a:bodyPr>
            <a:lstStyle/>
            <a:p>
              <a:r>
                <a:rPr lang="en-GB" sz="2400" dirty="0">
                  <a:latin typeface="Raleway" panose="020B0503030101060003" pitchFamily="34" charset="0"/>
                </a:rPr>
                <a:t>Multi-tasking – 30 days?</a:t>
              </a:r>
            </a:p>
          </p:txBody>
        </p:sp>
        <p:sp>
          <p:nvSpPr>
            <p:cNvPr id="43" name="TextBox 42"/>
            <p:cNvSpPr txBox="1"/>
            <p:nvPr/>
          </p:nvSpPr>
          <p:spPr>
            <a:xfrm>
              <a:off x="4850968" y="3660582"/>
              <a:ext cx="666093" cy="523220"/>
            </a:xfrm>
            <a:prstGeom prst="rect">
              <a:avLst/>
            </a:prstGeom>
            <a:solidFill>
              <a:srgbClr val="CCFFCC"/>
            </a:solidFill>
            <a:ln>
              <a:solidFill>
                <a:schemeClr val="tx1"/>
              </a:solidFill>
            </a:ln>
          </p:spPr>
          <p:txBody>
            <a:bodyPr wrap="square" rtlCol="0">
              <a:spAutoFit/>
            </a:bodyPr>
            <a:lstStyle/>
            <a:p>
              <a:pPr algn="ctr"/>
              <a:r>
                <a:rPr lang="en-GB" sz="2800" dirty="0">
                  <a:latin typeface="Raleway" panose="020B0503030101060003" pitchFamily="34" charset="0"/>
                </a:rPr>
                <a:t>3d</a:t>
              </a:r>
            </a:p>
          </p:txBody>
        </p:sp>
        <p:sp>
          <p:nvSpPr>
            <p:cNvPr id="44" name="TextBox 43"/>
            <p:cNvSpPr txBox="1"/>
            <p:nvPr/>
          </p:nvSpPr>
          <p:spPr>
            <a:xfrm>
              <a:off x="5592137" y="3660582"/>
              <a:ext cx="625297" cy="523220"/>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GB" sz="2800" dirty="0">
                  <a:latin typeface="Raleway" panose="020B0503030101060003" pitchFamily="34" charset="0"/>
                </a:rPr>
                <a:t>3d</a:t>
              </a:r>
            </a:p>
          </p:txBody>
        </p:sp>
        <p:sp>
          <p:nvSpPr>
            <p:cNvPr id="45" name="TextBox 44"/>
            <p:cNvSpPr txBox="1"/>
            <p:nvPr/>
          </p:nvSpPr>
          <p:spPr>
            <a:xfrm>
              <a:off x="6322384" y="3660582"/>
              <a:ext cx="760342" cy="523220"/>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GB" sz="2800" dirty="0">
                  <a:latin typeface="Raleway" panose="020B0503030101060003" pitchFamily="34" charset="0"/>
                </a:rPr>
                <a:t>3d</a:t>
              </a:r>
            </a:p>
          </p:txBody>
        </p:sp>
        <p:sp>
          <p:nvSpPr>
            <p:cNvPr id="46" name="TextBox 45"/>
            <p:cNvSpPr txBox="1"/>
            <p:nvPr/>
          </p:nvSpPr>
          <p:spPr>
            <a:xfrm>
              <a:off x="7175377" y="3660582"/>
              <a:ext cx="666093" cy="523220"/>
            </a:xfrm>
            <a:prstGeom prst="rect">
              <a:avLst/>
            </a:prstGeom>
            <a:solidFill>
              <a:srgbClr val="CCFFCC"/>
            </a:solidFill>
            <a:ln>
              <a:solidFill>
                <a:schemeClr val="tx1"/>
              </a:solidFill>
            </a:ln>
          </p:spPr>
          <p:txBody>
            <a:bodyPr wrap="square" rtlCol="0">
              <a:spAutoFit/>
            </a:bodyPr>
            <a:lstStyle/>
            <a:p>
              <a:pPr algn="ctr"/>
              <a:r>
                <a:rPr lang="en-GB" sz="2800" dirty="0">
                  <a:latin typeface="Raleway" panose="020B0503030101060003" pitchFamily="34" charset="0"/>
                </a:rPr>
                <a:t>3d</a:t>
              </a:r>
            </a:p>
          </p:txBody>
        </p:sp>
        <p:sp>
          <p:nvSpPr>
            <p:cNvPr id="47" name="TextBox 46"/>
            <p:cNvSpPr txBox="1"/>
            <p:nvPr/>
          </p:nvSpPr>
          <p:spPr>
            <a:xfrm>
              <a:off x="7916546" y="3660582"/>
              <a:ext cx="625297" cy="523220"/>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GB" sz="2800" dirty="0">
                  <a:latin typeface="Raleway" panose="020B0503030101060003" pitchFamily="34" charset="0"/>
                </a:rPr>
                <a:t>3d</a:t>
              </a:r>
            </a:p>
          </p:txBody>
        </p:sp>
        <p:sp>
          <p:nvSpPr>
            <p:cNvPr id="48" name="TextBox 47"/>
            <p:cNvSpPr txBox="1"/>
            <p:nvPr/>
          </p:nvSpPr>
          <p:spPr>
            <a:xfrm>
              <a:off x="8646793" y="3660582"/>
              <a:ext cx="760342" cy="523220"/>
            </a:xfrm>
            <a:prstGeom prst="rect">
              <a:avLst/>
            </a:prstGeom>
            <a:solidFill>
              <a:schemeClr val="accent4">
                <a:lumMod val="40000"/>
                <a:lumOff val="60000"/>
              </a:schemeClr>
            </a:solidFill>
            <a:ln>
              <a:solidFill>
                <a:schemeClr val="tx1"/>
              </a:solidFill>
            </a:ln>
          </p:spPr>
          <p:txBody>
            <a:bodyPr wrap="square" rtlCol="0">
              <a:spAutoFit/>
            </a:bodyPr>
            <a:lstStyle/>
            <a:p>
              <a:pPr algn="ctr"/>
              <a:r>
                <a:rPr lang="en-GB" sz="2800" dirty="0">
                  <a:latin typeface="Raleway" panose="020B0503030101060003" pitchFamily="34" charset="0"/>
                </a:rPr>
                <a:t>3d</a:t>
              </a:r>
            </a:p>
          </p:txBody>
        </p:sp>
      </p:grpSp>
      <p:sp>
        <p:nvSpPr>
          <p:cNvPr id="3" name="Title 2">
            <a:extLst>
              <a:ext uri="{FF2B5EF4-FFF2-40B4-BE49-F238E27FC236}">
                <a16:creationId xmlns:a16="http://schemas.microsoft.com/office/drawing/2014/main" id="{B24655FD-17B0-470A-A64F-6CF8A30DD8B3}"/>
              </a:ext>
            </a:extLst>
          </p:cNvPr>
          <p:cNvSpPr>
            <a:spLocks noGrp="1"/>
          </p:cNvSpPr>
          <p:nvPr>
            <p:ph type="title"/>
          </p:nvPr>
        </p:nvSpPr>
        <p:spPr>
          <a:xfrm>
            <a:off x="1844299" y="61306"/>
            <a:ext cx="6273106" cy="1325563"/>
          </a:xfrm>
        </p:spPr>
        <p:txBody>
          <a:bodyPr>
            <a:normAutofit fontScale="90000"/>
          </a:bodyPr>
          <a:lstStyle/>
          <a:p>
            <a:r>
              <a:rPr lang="en-GB" dirty="0"/>
              <a:t>Multi-tasking – the illusion of productivity?</a:t>
            </a:r>
          </a:p>
        </p:txBody>
      </p:sp>
      <p:sp>
        <p:nvSpPr>
          <p:cNvPr id="4" name="Content Placeholder 3">
            <a:extLst>
              <a:ext uri="{FF2B5EF4-FFF2-40B4-BE49-F238E27FC236}">
                <a16:creationId xmlns:a16="http://schemas.microsoft.com/office/drawing/2014/main" id="{2084C109-E52E-4283-8394-8F9E444BB94C}"/>
              </a:ext>
            </a:extLst>
          </p:cNvPr>
          <p:cNvSpPr>
            <a:spLocks noGrp="1"/>
          </p:cNvSpPr>
          <p:nvPr>
            <p:ph idx="1"/>
          </p:nvPr>
        </p:nvSpPr>
        <p:spPr>
          <a:xfrm>
            <a:off x="585758" y="5926280"/>
            <a:ext cx="10515600" cy="750537"/>
          </a:xfrm>
        </p:spPr>
        <p:txBody>
          <a:bodyPr/>
          <a:lstStyle/>
          <a:p>
            <a:r>
              <a:rPr lang="en-GB" sz="2800" i="1" dirty="0">
                <a:latin typeface="Raleway" panose="020B0503030101060003" pitchFamily="34" charset="0"/>
              </a:rPr>
              <a:t>Every project task is late. Quality might be poorer</a:t>
            </a:r>
          </a:p>
          <a:p>
            <a:endParaRPr lang="en-GB" dirty="0"/>
          </a:p>
        </p:txBody>
      </p:sp>
    </p:spTree>
    <p:extLst>
      <p:ext uri="{BB962C8B-B14F-4D97-AF65-F5344CB8AC3E}">
        <p14:creationId xmlns:p14="http://schemas.microsoft.com/office/powerpoint/2010/main" val="426681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37" grpId="0" animBg="1"/>
      <p:bldP spid="38"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6223E-F942-4BCC-95D6-24793A8E07C0}"/>
              </a:ext>
            </a:extLst>
          </p:cNvPr>
          <p:cNvSpPr>
            <a:spLocks noGrp="1"/>
          </p:cNvSpPr>
          <p:nvPr>
            <p:ph type="title"/>
          </p:nvPr>
        </p:nvSpPr>
        <p:spPr>
          <a:xfrm>
            <a:off x="1844676" y="61913"/>
            <a:ext cx="6300778" cy="1325562"/>
          </a:xfrm>
        </p:spPr>
        <p:txBody>
          <a:bodyPr/>
          <a:lstStyle/>
          <a:p>
            <a:r>
              <a:rPr lang="en-GB" dirty="0"/>
              <a:t>Resource conflicts and multi-tasking</a:t>
            </a:r>
          </a:p>
        </p:txBody>
      </p:sp>
      <p:sp>
        <p:nvSpPr>
          <p:cNvPr id="3" name="Content Placeholder 2">
            <a:extLst>
              <a:ext uri="{FF2B5EF4-FFF2-40B4-BE49-F238E27FC236}">
                <a16:creationId xmlns:a16="http://schemas.microsoft.com/office/drawing/2014/main" id="{498C5289-D903-4BEB-931B-E500EFABB9D9}"/>
              </a:ext>
            </a:extLst>
          </p:cNvPr>
          <p:cNvSpPr>
            <a:spLocks noGrp="1"/>
          </p:cNvSpPr>
          <p:nvPr>
            <p:ph idx="1"/>
          </p:nvPr>
        </p:nvSpPr>
        <p:spPr>
          <a:xfrm>
            <a:off x="193071" y="1487260"/>
            <a:ext cx="7677501" cy="5370739"/>
          </a:xfrm>
        </p:spPr>
        <p:txBody>
          <a:bodyPr>
            <a:normAutofit fontScale="92500" lnSpcReduction="10000"/>
          </a:bodyPr>
          <a:lstStyle/>
          <a:p>
            <a:r>
              <a:rPr lang="en-GB" dirty="0"/>
              <a:t>Quality may well be reduced </a:t>
            </a:r>
          </a:p>
          <a:p>
            <a:r>
              <a:rPr lang="en-GB" dirty="0"/>
              <a:t>Work becomes fragmented</a:t>
            </a:r>
          </a:p>
          <a:p>
            <a:r>
              <a:rPr lang="en-GB" dirty="0"/>
              <a:t>Multi-tasking takes longer and extra hours needed </a:t>
            </a:r>
          </a:p>
          <a:p>
            <a:r>
              <a:rPr lang="en-GB" dirty="0"/>
              <a:t>Management control ebbs away </a:t>
            </a:r>
          </a:p>
          <a:p>
            <a:r>
              <a:rPr lang="en-GB" dirty="0"/>
              <a:t>High potential for slippage </a:t>
            </a:r>
          </a:p>
          <a:p>
            <a:r>
              <a:rPr lang="en-GB" dirty="0"/>
              <a:t>Diminishing returns due to staff morale / burnout</a:t>
            </a:r>
          </a:p>
          <a:p>
            <a:r>
              <a:rPr lang="en-GB" dirty="0"/>
              <a:t>Last resort is often a scope cut </a:t>
            </a:r>
          </a:p>
          <a:p>
            <a:r>
              <a:rPr lang="en-GB" dirty="0"/>
              <a:t>Which further degrades quality and acceptability</a:t>
            </a:r>
          </a:p>
          <a:p>
            <a:r>
              <a:rPr lang="en-GB" dirty="0"/>
              <a:t>The overall chances of success are lower?</a:t>
            </a:r>
          </a:p>
          <a:p>
            <a:endParaRPr lang="en-GB" dirty="0"/>
          </a:p>
          <a:p>
            <a:endParaRPr lang="en-GB" dirty="0"/>
          </a:p>
        </p:txBody>
      </p:sp>
      <p:pic>
        <p:nvPicPr>
          <p:cNvPr id="2050" name="Picture 2" descr="Stress">
            <a:extLst>
              <a:ext uri="{FF2B5EF4-FFF2-40B4-BE49-F238E27FC236}">
                <a16:creationId xmlns:a16="http://schemas.microsoft.com/office/drawing/2014/main" id="{731B32F9-6FBC-4D75-8BB0-1AAB0EBA60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677" y="2350542"/>
            <a:ext cx="4591388" cy="2589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646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ADEA1-920F-4DF8-9AD6-365D29619DD3}"/>
              </a:ext>
            </a:extLst>
          </p:cNvPr>
          <p:cNvSpPr>
            <a:spLocks noGrp="1"/>
          </p:cNvSpPr>
          <p:nvPr>
            <p:ph type="title"/>
          </p:nvPr>
        </p:nvSpPr>
        <p:spPr/>
        <p:txBody>
          <a:bodyPr/>
          <a:lstStyle/>
          <a:p>
            <a:r>
              <a:rPr lang="en-GB" dirty="0"/>
              <a:t>2. Exploit the bottleneck</a:t>
            </a:r>
          </a:p>
        </p:txBody>
      </p:sp>
      <p:sp>
        <p:nvSpPr>
          <p:cNvPr id="3" name="Content Placeholder 2">
            <a:extLst>
              <a:ext uri="{FF2B5EF4-FFF2-40B4-BE49-F238E27FC236}">
                <a16:creationId xmlns:a16="http://schemas.microsoft.com/office/drawing/2014/main" id="{F619B737-3128-431D-A750-319777A5EBE4}"/>
              </a:ext>
            </a:extLst>
          </p:cNvPr>
          <p:cNvSpPr>
            <a:spLocks noGrp="1"/>
          </p:cNvSpPr>
          <p:nvPr>
            <p:ph idx="1"/>
          </p:nvPr>
        </p:nvSpPr>
        <p:spPr>
          <a:xfrm>
            <a:off x="3221594" y="1825625"/>
            <a:ext cx="8132205" cy="4351338"/>
          </a:xfrm>
        </p:spPr>
        <p:txBody>
          <a:bodyPr/>
          <a:lstStyle/>
          <a:p>
            <a:pPr marL="0" indent="0">
              <a:buNone/>
            </a:pPr>
            <a:r>
              <a:rPr lang="en-GB" b="1" dirty="0"/>
              <a:t>Fix the bottleneck – do anything to get that constraint to work at maximum potential</a:t>
            </a:r>
          </a:p>
          <a:p>
            <a:r>
              <a:rPr lang="en-GB" dirty="0"/>
              <a:t>Keep it going, remove anything that impedes progress</a:t>
            </a:r>
          </a:p>
          <a:p>
            <a:pPr marL="0" indent="0">
              <a:buNone/>
            </a:pPr>
            <a:r>
              <a:rPr lang="en-GB" dirty="0"/>
              <a:t>Could include:</a:t>
            </a:r>
          </a:p>
          <a:p>
            <a:r>
              <a:rPr lang="en-GB" dirty="0"/>
              <a:t>Process improvement</a:t>
            </a:r>
          </a:p>
          <a:p>
            <a:r>
              <a:rPr lang="en-GB" dirty="0"/>
              <a:t>Training</a:t>
            </a:r>
          </a:p>
          <a:p>
            <a:r>
              <a:rPr lang="en-GB" dirty="0"/>
              <a:t>Maintaining the equipment</a:t>
            </a:r>
          </a:p>
          <a:p>
            <a:r>
              <a:rPr lang="en-GB" dirty="0"/>
              <a:t>Etc.</a:t>
            </a:r>
          </a:p>
        </p:txBody>
      </p:sp>
      <p:sp>
        <p:nvSpPr>
          <p:cNvPr id="5" name="TextBox 4">
            <a:extLst>
              <a:ext uri="{FF2B5EF4-FFF2-40B4-BE49-F238E27FC236}">
                <a16:creationId xmlns:a16="http://schemas.microsoft.com/office/drawing/2014/main" id="{8B55AEE6-43C6-4778-9295-FB87E908FFDE}"/>
              </a:ext>
            </a:extLst>
          </p:cNvPr>
          <p:cNvSpPr txBox="1"/>
          <p:nvPr/>
        </p:nvSpPr>
        <p:spPr>
          <a:xfrm>
            <a:off x="582094" y="4782463"/>
            <a:ext cx="1380506" cy="523220"/>
          </a:xfrm>
          <a:prstGeom prst="rect">
            <a:avLst/>
          </a:prstGeom>
          <a:noFill/>
        </p:spPr>
        <p:txBody>
          <a:bodyPr wrap="none" rtlCol="0">
            <a:spAutoFit/>
          </a:bodyPr>
          <a:lstStyle/>
          <a:p>
            <a:r>
              <a:rPr lang="en-GB" sz="2800" b="1" dirty="0">
                <a:solidFill>
                  <a:srgbClr val="66A7DB"/>
                </a:solidFill>
                <a:latin typeface="Raleway" panose="020B0503030101060003" pitchFamily="34" charset="0"/>
              </a:rPr>
              <a:t>Exploit</a:t>
            </a:r>
          </a:p>
        </p:txBody>
      </p:sp>
      <p:pic>
        <p:nvPicPr>
          <p:cNvPr id="6" name="Graphic 5" descr="Tools outline">
            <a:extLst>
              <a:ext uri="{FF2B5EF4-FFF2-40B4-BE49-F238E27FC236}">
                <a16:creationId xmlns:a16="http://schemas.microsoft.com/office/drawing/2014/main" id="{BFAA3B13-29FD-41B8-AB96-687B780FAA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5064" y="2548455"/>
            <a:ext cx="2317033" cy="2317033"/>
          </a:xfrm>
          <a:prstGeom prst="rect">
            <a:avLst/>
          </a:prstGeom>
        </p:spPr>
      </p:pic>
    </p:spTree>
    <p:extLst>
      <p:ext uri="{BB962C8B-B14F-4D97-AF65-F5344CB8AC3E}">
        <p14:creationId xmlns:p14="http://schemas.microsoft.com/office/powerpoint/2010/main" val="4234433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09EA6-7CFA-4362-A4C4-80666C7EA8D9}"/>
              </a:ext>
            </a:extLst>
          </p:cNvPr>
          <p:cNvSpPr>
            <a:spLocks noGrp="1"/>
          </p:cNvSpPr>
          <p:nvPr>
            <p:ph type="ctrTitle"/>
          </p:nvPr>
        </p:nvSpPr>
        <p:spPr/>
        <p:txBody>
          <a:bodyPr/>
          <a:lstStyle/>
          <a:p>
            <a:r>
              <a:rPr lang="en-TT" dirty="0"/>
              <a:t>Project Teams</a:t>
            </a:r>
          </a:p>
        </p:txBody>
      </p:sp>
      <p:sp>
        <p:nvSpPr>
          <p:cNvPr id="3" name="Subtitle 2">
            <a:extLst>
              <a:ext uri="{FF2B5EF4-FFF2-40B4-BE49-F238E27FC236}">
                <a16:creationId xmlns:a16="http://schemas.microsoft.com/office/drawing/2014/main" id="{EB90E57A-64B6-46F7-98EE-ED50C1DC5B2B}"/>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2508645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FBD42-956E-4455-936A-1EBA1DD80E32}"/>
              </a:ext>
            </a:extLst>
          </p:cNvPr>
          <p:cNvSpPr>
            <a:spLocks noGrp="1"/>
          </p:cNvSpPr>
          <p:nvPr>
            <p:ph type="title"/>
          </p:nvPr>
        </p:nvSpPr>
        <p:spPr>
          <a:xfrm>
            <a:off x="1844298" y="61306"/>
            <a:ext cx="5628745" cy="1325563"/>
          </a:xfrm>
        </p:spPr>
        <p:txBody>
          <a:bodyPr/>
          <a:lstStyle/>
          <a:p>
            <a:r>
              <a:rPr lang="en-GB" dirty="0"/>
              <a:t>Resource smoothing or levelling</a:t>
            </a:r>
          </a:p>
        </p:txBody>
      </p:sp>
      <p:sp>
        <p:nvSpPr>
          <p:cNvPr id="3" name="Content Placeholder 2">
            <a:extLst>
              <a:ext uri="{FF2B5EF4-FFF2-40B4-BE49-F238E27FC236}">
                <a16:creationId xmlns:a16="http://schemas.microsoft.com/office/drawing/2014/main" id="{FD6BB4E2-0801-4650-A770-12A38EE02C6E}"/>
              </a:ext>
            </a:extLst>
          </p:cNvPr>
          <p:cNvSpPr>
            <a:spLocks noGrp="1"/>
          </p:cNvSpPr>
          <p:nvPr>
            <p:ph sz="half" idx="1"/>
          </p:nvPr>
        </p:nvSpPr>
        <p:spPr>
          <a:xfrm>
            <a:off x="348343" y="1386869"/>
            <a:ext cx="5671457" cy="5366657"/>
          </a:xfrm>
        </p:spPr>
        <p:txBody>
          <a:bodyPr>
            <a:normAutofit fontScale="92500" lnSpcReduction="10000"/>
          </a:bodyPr>
          <a:lstStyle/>
          <a:p>
            <a:pPr marL="0" indent="0">
              <a:buNone/>
            </a:pPr>
            <a:r>
              <a:rPr lang="en-GB" sz="2800" b="1" dirty="0">
                <a:latin typeface="Raleway" panose="020B0503030101060003" pitchFamily="34" charset="0"/>
              </a:rPr>
              <a:t>Resource constraint identified</a:t>
            </a:r>
          </a:p>
          <a:p>
            <a:r>
              <a:rPr lang="en-GB" sz="2800" dirty="0">
                <a:latin typeface="Raleway" panose="020B0503030101060003" pitchFamily="34" charset="0"/>
              </a:rPr>
              <a:t>Tasks B and I require </a:t>
            </a:r>
            <a:r>
              <a:rPr lang="en-GB" sz="2800" dirty="0">
                <a:solidFill>
                  <a:srgbClr val="FFFFFF"/>
                </a:solidFill>
                <a:highlight>
                  <a:srgbClr val="006600"/>
                </a:highlight>
                <a:latin typeface="Raleway" panose="020B0503030101060003" pitchFamily="34" charset="0"/>
              </a:rPr>
              <a:t>Resource A</a:t>
            </a:r>
          </a:p>
          <a:p>
            <a:r>
              <a:rPr lang="en-GB" sz="2800" dirty="0">
                <a:latin typeface="Raleway" panose="020B0503030101060003" pitchFamily="34" charset="0"/>
              </a:rPr>
              <a:t>Tasks C and F require </a:t>
            </a:r>
            <a:r>
              <a:rPr lang="en-GB" sz="2800" dirty="0">
                <a:solidFill>
                  <a:srgbClr val="FFFFFF"/>
                </a:solidFill>
                <a:highlight>
                  <a:srgbClr val="071D49"/>
                </a:highlight>
                <a:latin typeface="Raleway" panose="020B0503030101060003" pitchFamily="34" charset="0"/>
              </a:rPr>
              <a:t>Resource B</a:t>
            </a:r>
          </a:p>
          <a:p>
            <a:endParaRPr lang="en-GB" dirty="0">
              <a:latin typeface="Raleway" panose="020B0503030101060003" pitchFamily="34" charset="0"/>
            </a:endParaRPr>
          </a:p>
          <a:p>
            <a:endParaRPr lang="en-GB" sz="2800" dirty="0">
              <a:latin typeface="Raleway" panose="020B0503030101060003" pitchFamily="34" charset="0"/>
            </a:endParaRPr>
          </a:p>
          <a:p>
            <a:endParaRPr lang="en-GB" dirty="0">
              <a:latin typeface="Raleway" panose="020B0503030101060003" pitchFamily="34" charset="0"/>
            </a:endParaRPr>
          </a:p>
          <a:p>
            <a:endParaRPr lang="en-GB" dirty="0">
              <a:latin typeface="Raleway" panose="020B0503030101060003" pitchFamily="34" charset="0"/>
            </a:endParaRPr>
          </a:p>
          <a:p>
            <a:endParaRPr lang="en-GB" dirty="0">
              <a:latin typeface="Raleway" panose="020B0503030101060003" pitchFamily="34" charset="0"/>
            </a:endParaRPr>
          </a:p>
          <a:p>
            <a:endParaRPr lang="en-GB" dirty="0">
              <a:latin typeface="Raleway" panose="020B0503030101060003" pitchFamily="34" charset="0"/>
            </a:endParaRPr>
          </a:p>
          <a:p>
            <a:endParaRPr lang="en-GB" sz="2800" dirty="0">
              <a:latin typeface="Raleway" panose="020B0503030101060003" pitchFamily="34" charset="0"/>
            </a:endParaRPr>
          </a:p>
          <a:p>
            <a:r>
              <a:rPr lang="en-GB" sz="2800" dirty="0">
                <a:latin typeface="Raleway" panose="020B0503030101060003" pitchFamily="34" charset="0"/>
              </a:rPr>
              <a:t>Both A and B are assigned to two tasks at the same time</a:t>
            </a:r>
          </a:p>
          <a:p>
            <a:endParaRPr lang="en-GB" dirty="0">
              <a:latin typeface="Raleway" panose="020B0503030101060003" pitchFamily="34" charset="0"/>
            </a:endParaRPr>
          </a:p>
        </p:txBody>
      </p:sp>
      <p:sp>
        <p:nvSpPr>
          <p:cNvPr id="28" name="Content Placeholder 27">
            <a:extLst>
              <a:ext uri="{FF2B5EF4-FFF2-40B4-BE49-F238E27FC236}">
                <a16:creationId xmlns:a16="http://schemas.microsoft.com/office/drawing/2014/main" id="{B194CCA4-29CF-4AE9-A5BE-4204DD7638D2}"/>
              </a:ext>
            </a:extLst>
          </p:cNvPr>
          <p:cNvSpPr>
            <a:spLocks noGrp="1"/>
          </p:cNvSpPr>
          <p:nvPr>
            <p:ph sz="half" idx="2"/>
          </p:nvPr>
        </p:nvSpPr>
        <p:spPr>
          <a:xfrm>
            <a:off x="6172200" y="1386869"/>
            <a:ext cx="5181600" cy="4930549"/>
          </a:xfrm>
        </p:spPr>
        <p:txBody>
          <a:bodyPr>
            <a:normAutofit fontScale="92500" lnSpcReduction="10000"/>
          </a:bodyPr>
          <a:lstStyle/>
          <a:p>
            <a:pPr marL="0" indent="0">
              <a:buNone/>
            </a:pPr>
            <a:r>
              <a:rPr lang="en-US" b="1" dirty="0"/>
              <a:t>Resource Levelling</a:t>
            </a:r>
          </a:p>
          <a:p>
            <a:r>
              <a:rPr lang="en-US" dirty="0"/>
              <a:t>Levelling solves the problem </a:t>
            </a:r>
          </a:p>
          <a:p>
            <a:pPr marL="0" indent="0">
              <a:buNone/>
            </a:pPr>
            <a:r>
              <a:rPr lang="en-US" dirty="0"/>
              <a:t>– but may increase the time scale</a:t>
            </a:r>
          </a:p>
          <a:p>
            <a:endParaRPr lang="en-GB" dirty="0"/>
          </a:p>
        </p:txBody>
      </p:sp>
      <p:grpSp>
        <p:nvGrpSpPr>
          <p:cNvPr id="4" name="Group 3" descr="Project diagram with resource constraints">
            <a:extLst>
              <a:ext uri="{FF2B5EF4-FFF2-40B4-BE49-F238E27FC236}">
                <a16:creationId xmlns:a16="http://schemas.microsoft.com/office/drawing/2014/main" id="{B2257766-1358-4F57-911B-A87C8D0E92E8}"/>
              </a:ext>
            </a:extLst>
          </p:cNvPr>
          <p:cNvGrpSpPr/>
          <p:nvPr/>
        </p:nvGrpSpPr>
        <p:grpSpPr>
          <a:xfrm>
            <a:off x="195943" y="2944643"/>
            <a:ext cx="5612415" cy="2028174"/>
            <a:chOff x="1620980" y="1984461"/>
            <a:chExt cx="6330134" cy="2331972"/>
          </a:xfrm>
        </p:grpSpPr>
        <p:sp>
          <p:nvSpPr>
            <p:cNvPr id="5" name="TextBox 4">
              <a:extLst>
                <a:ext uri="{FF2B5EF4-FFF2-40B4-BE49-F238E27FC236}">
                  <a16:creationId xmlns:a16="http://schemas.microsoft.com/office/drawing/2014/main" id="{56C79452-A203-4D32-84F2-521B665F7F54}"/>
                </a:ext>
              </a:extLst>
            </p:cNvPr>
            <p:cNvSpPr txBox="1"/>
            <p:nvPr/>
          </p:nvSpPr>
          <p:spPr>
            <a:xfrm>
              <a:off x="2733484" y="1984461"/>
              <a:ext cx="1040804"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A</a:t>
              </a:r>
            </a:p>
            <a:p>
              <a:pPr algn="ctr"/>
              <a:endParaRPr lang="en-GB" sz="1600" dirty="0">
                <a:latin typeface="Raleway" panose="020B0503030101060003" pitchFamily="34" charset="0"/>
              </a:endParaRPr>
            </a:p>
          </p:txBody>
        </p:sp>
        <p:sp>
          <p:nvSpPr>
            <p:cNvPr id="6" name="TextBox 5">
              <a:extLst>
                <a:ext uri="{FF2B5EF4-FFF2-40B4-BE49-F238E27FC236}">
                  <a16:creationId xmlns:a16="http://schemas.microsoft.com/office/drawing/2014/main" id="{BCD30245-5C06-4037-A121-3BDACBE3D452}"/>
                </a:ext>
              </a:extLst>
            </p:cNvPr>
            <p:cNvSpPr txBox="1"/>
            <p:nvPr/>
          </p:nvSpPr>
          <p:spPr>
            <a:xfrm>
              <a:off x="4013908" y="1984461"/>
              <a:ext cx="802995" cy="584775"/>
            </a:xfrm>
            <a:prstGeom prst="rect">
              <a:avLst/>
            </a:prstGeom>
            <a:solidFill>
              <a:srgbClr val="006600"/>
            </a:solidFill>
            <a:ln>
              <a:solidFill>
                <a:schemeClr val="tx1"/>
              </a:solidFill>
            </a:ln>
          </p:spPr>
          <p:txBody>
            <a:bodyPr wrap="square" rtlCol="0">
              <a:spAutoFit/>
            </a:bodyPr>
            <a:lstStyle/>
            <a:p>
              <a:pPr algn="ctr"/>
              <a:r>
                <a:rPr lang="en-GB" sz="1600" dirty="0">
                  <a:solidFill>
                    <a:srgbClr val="FFFFFF"/>
                  </a:solidFill>
                  <a:latin typeface="Raleway" panose="020B0503030101060003" pitchFamily="34" charset="0"/>
                </a:rPr>
                <a:t>Task B</a:t>
              </a:r>
            </a:p>
          </p:txBody>
        </p:sp>
        <p:sp>
          <p:nvSpPr>
            <p:cNvPr id="7" name="TextBox 6">
              <a:extLst>
                <a:ext uri="{FF2B5EF4-FFF2-40B4-BE49-F238E27FC236}">
                  <a16:creationId xmlns:a16="http://schemas.microsoft.com/office/drawing/2014/main" id="{DE3B1C82-4F18-4DA8-BC96-46DED235302D}"/>
                </a:ext>
              </a:extLst>
            </p:cNvPr>
            <p:cNvSpPr txBox="1"/>
            <p:nvPr/>
          </p:nvSpPr>
          <p:spPr>
            <a:xfrm>
              <a:off x="5124795" y="1984461"/>
              <a:ext cx="857406" cy="584775"/>
            </a:xfrm>
            <a:prstGeom prst="rect">
              <a:avLst/>
            </a:prstGeom>
            <a:solidFill>
              <a:srgbClr val="071D49"/>
            </a:solidFill>
            <a:ln>
              <a:solidFill>
                <a:schemeClr val="tx1"/>
              </a:solidFill>
            </a:ln>
          </p:spPr>
          <p:txBody>
            <a:bodyPr wrap="square" rtlCol="0">
              <a:spAutoFit/>
            </a:bodyPr>
            <a:lstStyle/>
            <a:p>
              <a:pPr algn="ctr"/>
              <a:r>
                <a:rPr lang="en-GB" sz="1600" dirty="0">
                  <a:solidFill>
                    <a:srgbClr val="FFFFFF"/>
                  </a:solidFill>
                  <a:latin typeface="Raleway" panose="020B0503030101060003" pitchFamily="34" charset="0"/>
                </a:rPr>
                <a:t>Task C</a:t>
              </a:r>
            </a:p>
            <a:p>
              <a:pPr algn="ctr"/>
              <a:endParaRPr lang="en-GB" sz="1600" dirty="0">
                <a:solidFill>
                  <a:srgbClr val="FFFFFF"/>
                </a:solidFill>
                <a:latin typeface="Raleway" panose="020B0503030101060003" pitchFamily="34" charset="0"/>
              </a:endParaRPr>
            </a:p>
          </p:txBody>
        </p:sp>
        <p:cxnSp>
          <p:nvCxnSpPr>
            <p:cNvPr id="8" name="Straight Arrow Connector 7">
              <a:extLst>
                <a:ext uri="{FF2B5EF4-FFF2-40B4-BE49-F238E27FC236}">
                  <a16:creationId xmlns:a16="http://schemas.microsoft.com/office/drawing/2014/main" id="{7AF82C53-0A7C-4C97-9825-92B1CB7D0C24}"/>
                </a:ext>
              </a:extLst>
            </p:cNvPr>
            <p:cNvCxnSpPr>
              <a:cxnSpLocks/>
            </p:cNvCxnSpPr>
            <p:nvPr/>
          </p:nvCxnSpPr>
          <p:spPr>
            <a:xfrm>
              <a:off x="3774288" y="2276849"/>
              <a:ext cx="239620"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4B0EAA8-FA46-470D-9390-BA88E530BDC1}"/>
                </a:ext>
              </a:extLst>
            </p:cNvPr>
            <p:cNvCxnSpPr>
              <a:cxnSpLocks/>
            </p:cNvCxnSpPr>
            <p:nvPr/>
          </p:nvCxnSpPr>
          <p:spPr>
            <a:xfrm>
              <a:off x="4816903" y="2276849"/>
              <a:ext cx="307892"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F7715B82-C45D-472C-B5CC-4986CD50A6C8}"/>
                </a:ext>
              </a:extLst>
            </p:cNvPr>
            <p:cNvSpPr txBox="1"/>
            <p:nvPr/>
          </p:nvSpPr>
          <p:spPr>
            <a:xfrm>
              <a:off x="2442119" y="2868396"/>
              <a:ext cx="841123"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D</a:t>
              </a:r>
            </a:p>
            <a:p>
              <a:pPr algn="ctr"/>
              <a:endParaRPr lang="en-GB" sz="1600" dirty="0">
                <a:latin typeface="Raleway" panose="020B0503030101060003" pitchFamily="34" charset="0"/>
              </a:endParaRPr>
            </a:p>
          </p:txBody>
        </p:sp>
        <p:sp>
          <p:nvSpPr>
            <p:cNvPr id="11" name="TextBox 10">
              <a:extLst>
                <a:ext uri="{FF2B5EF4-FFF2-40B4-BE49-F238E27FC236}">
                  <a16:creationId xmlns:a16="http://schemas.microsoft.com/office/drawing/2014/main" id="{61D49FD8-46E2-4DCB-9739-E2AEFD946F60}"/>
                </a:ext>
              </a:extLst>
            </p:cNvPr>
            <p:cNvSpPr txBox="1"/>
            <p:nvPr/>
          </p:nvSpPr>
          <p:spPr>
            <a:xfrm>
              <a:off x="3592133" y="2868396"/>
              <a:ext cx="1192189"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E</a:t>
              </a:r>
            </a:p>
            <a:p>
              <a:pPr algn="ctr"/>
              <a:endParaRPr lang="en-GB" sz="1600" dirty="0">
                <a:latin typeface="Raleway" panose="020B0503030101060003" pitchFamily="34" charset="0"/>
              </a:endParaRPr>
            </a:p>
          </p:txBody>
        </p:sp>
        <p:sp>
          <p:nvSpPr>
            <p:cNvPr id="12" name="TextBox 11">
              <a:extLst>
                <a:ext uri="{FF2B5EF4-FFF2-40B4-BE49-F238E27FC236}">
                  <a16:creationId xmlns:a16="http://schemas.microsoft.com/office/drawing/2014/main" id="{4AC3738A-2A8A-4864-AE2C-BE530C128EA6}"/>
                </a:ext>
              </a:extLst>
            </p:cNvPr>
            <p:cNvSpPr txBox="1"/>
            <p:nvPr/>
          </p:nvSpPr>
          <p:spPr>
            <a:xfrm>
              <a:off x="5171650" y="2868396"/>
              <a:ext cx="857407" cy="584775"/>
            </a:xfrm>
            <a:prstGeom prst="rect">
              <a:avLst/>
            </a:prstGeom>
            <a:solidFill>
              <a:srgbClr val="071D49"/>
            </a:solidFill>
            <a:ln>
              <a:solidFill>
                <a:schemeClr val="tx1"/>
              </a:solidFill>
            </a:ln>
          </p:spPr>
          <p:txBody>
            <a:bodyPr wrap="square" rtlCol="0">
              <a:spAutoFit/>
            </a:bodyPr>
            <a:lstStyle/>
            <a:p>
              <a:pPr algn="ctr"/>
              <a:r>
                <a:rPr lang="en-GB" sz="1600" dirty="0">
                  <a:solidFill>
                    <a:srgbClr val="FFFFFF"/>
                  </a:solidFill>
                  <a:latin typeface="Raleway" panose="020B0503030101060003" pitchFamily="34" charset="0"/>
                </a:rPr>
                <a:t>Task F</a:t>
              </a:r>
            </a:p>
            <a:p>
              <a:pPr algn="ctr"/>
              <a:endParaRPr lang="en-GB" sz="1600" dirty="0">
                <a:solidFill>
                  <a:srgbClr val="FFFFFF"/>
                </a:solidFill>
                <a:latin typeface="Raleway" panose="020B0503030101060003" pitchFamily="34" charset="0"/>
              </a:endParaRPr>
            </a:p>
          </p:txBody>
        </p:sp>
        <p:cxnSp>
          <p:nvCxnSpPr>
            <p:cNvPr id="13" name="Straight Arrow Connector 12">
              <a:extLst>
                <a:ext uri="{FF2B5EF4-FFF2-40B4-BE49-F238E27FC236}">
                  <a16:creationId xmlns:a16="http://schemas.microsoft.com/office/drawing/2014/main" id="{6C13AFEE-DD71-470E-92DD-9201A84BC0F0}"/>
                </a:ext>
              </a:extLst>
            </p:cNvPr>
            <p:cNvCxnSpPr>
              <a:cxnSpLocks/>
              <a:stCxn id="10" idx="3"/>
              <a:endCxn id="11" idx="1"/>
            </p:cNvCxnSpPr>
            <p:nvPr/>
          </p:nvCxnSpPr>
          <p:spPr>
            <a:xfrm>
              <a:off x="3283242" y="3160784"/>
              <a:ext cx="308891"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1C81597-DA61-4C64-AB46-79A7CA0ECC27}"/>
                </a:ext>
              </a:extLst>
            </p:cNvPr>
            <p:cNvCxnSpPr>
              <a:cxnSpLocks/>
              <a:stCxn id="11" idx="3"/>
              <a:endCxn id="12" idx="1"/>
            </p:cNvCxnSpPr>
            <p:nvPr/>
          </p:nvCxnSpPr>
          <p:spPr>
            <a:xfrm>
              <a:off x="4784322" y="3160784"/>
              <a:ext cx="387328"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E6D0B80-10F6-459A-BBA8-C94481739BFD}"/>
                </a:ext>
              </a:extLst>
            </p:cNvPr>
            <p:cNvSpPr txBox="1"/>
            <p:nvPr/>
          </p:nvSpPr>
          <p:spPr>
            <a:xfrm>
              <a:off x="1620980" y="3644065"/>
              <a:ext cx="721601"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G</a:t>
              </a:r>
            </a:p>
          </p:txBody>
        </p:sp>
        <p:sp>
          <p:nvSpPr>
            <p:cNvPr id="16" name="TextBox 15">
              <a:extLst>
                <a:ext uri="{FF2B5EF4-FFF2-40B4-BE49-F238E27FC236}">
                  <a16:creationId xmlns:a16="http://schemas.microsoft.com/office/drawing/2014/main" id="{EA4B8962-B4A0-44B7-A06F-AD5F157D2985}"/>
                </a:ext>
              </a:extLst>
            </p:cNvPr>
            <p:cNvSpPr txBox="1"/>
            <p:nvPr/>
          </p:nvSpPr>
          <p:spPr>
            <a:xfrm>
              <a:off x="2564224" y="3644065"/>
              <a:ext cx="742548" cy="672368"/>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H</a:t>
              </a:r>
            </a:p>
          </p:txBody>
        </p:sp>
        <p:sp>
          <p:nvSpPr>
            <p:cNvPr id="17" name="TextBox 16">
              <a:extLst>
                <a:ext uri="{FF2B5EF4-FFF2-40B4-BE49-F238E27FC236}">
                  <a16:creationId xmlns:a16="http://schemas.microsoft.com/office/drawing/2014/main" id="{23C649EA-B5D1-4EE1-AF06-BBFCA4F8B760}"/>
                </a:ext>
              </a:extLst>
            </p:cNvPr>
            <p:cNvSpPr txBox="1"/>
            <p:nvPr/>
          </p:nvSpPr>
          <p:spPr>
            <a:xfrm>
              <a:off x="3672855" y="3644065"/>
              <a:ext cx="782916" cy="584775"/>
            </a:xfrm>
            <a:prstGeom prst="rect">
              <a:avLst/>
            </a:prstGeom>
            <a:solidFill>
              <a:srgbClr val="006600"/>
            </a:solidFill>
            <a:ln>
              <a:solidFill>
                <a:schemeClr val="tx1"/>
              </a:solidFill>
            </a:ln>
          </p:spPr>
          <p:txBody>
            <a:bodyPr wrap="square" rtlCol="0">
              <a:spAutoFit/>
            </a:bodyPr>
            <a:lstStyle/>
            <a:p>
              <a:pPr algn="ctr"/>
              <a:r>
                <a:rPr lang="en-GB" sz="1600" dirty="0">
                  <a:solidFill>
                    <a:srgbClr val="FFFFFF"/>
                  </a:solidFill>
                  <a:latin typeface="Raleway" panose="020B0503030101060003" pitchFamily="34" charset="0"/>
                </a:rPr>
                <a:t>Task</a:t>
              </a:r>
            </a:p>
            <a:p>
              <a:pPr algn="ctr"/>
              <a:r>
                <a:rPr lang="en-GB" sz="1600" dirty="0">
                  <a:solidFill>
                    <a:srgbClr val="FFFFFF"/>
                  </a:solidFill>
                  <a:latin typeface="Raleway" panose="020B0503030101060003" pitchFamily="34" charset="0"/>
                </a:rPr>
                <a:t>I</a:t>
              </a:r>
            </a:p>
          </p:txBody>
        </p:sp>
        <p:cxnSp>
          <p:nvCxnSpPr>
            <p:cNvPr id="18" name="Straight Arrow Connector 17">
              <a:extLst>
                <a:ext uri="{FF2B5EF4-FFF2-40B4-BE49-F238E27FC236}">
                  <a16:creationId xmlns:a16="http://schemas.microsoft.com/office/drawing/2014/main" id="{6E336FCD-D5D0-4717-8671-B13818BD4811}"/>
                </a:ext>
              </a:extLst>
            </p:cNvPr>
            <p:cNvCxnSpPr>
              <a:cxnSpLocks/>
            </p:cNvCxnSpPr>
            <p:nvPr/>
          </p:nvCxnSpPr>
          <p:spPr>
            <a:xfrm>
              <a:off x="2342581" y="3936452"/>
              <a:ext cx="316240"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78D7604-CFC6-41DF-9382-92A67990A580}"/>
                </a:ext>
              </a:extLst>
            </p:cNvPr>
            <p:cNvCxnSpPr>
              <a:cxnSpLocks/>
              <a:endCxn id="17" idx="1"/>
            </p:cNvCxnSpPr>
            <p:nvPr/>
          </p:nvCxnSpPr>
          <p:spPr>
            <a:xfrm>
              <a:off x="3306773" y="3931022"/>
              <a:ext cx="366082" cy="5431"/>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7AF8908-D255-42B0-8930-EDB51192AE3D}"/>
                </a:ext>
              </a:extLst>
            </p:cNvPr>
            <p:cNvSpPr txBox="1"/>
            <p:nvPr/>
          </p:nvSpPr>
          <p:spPr>
            <a:xfrm>
              <a:off x="4776628" y="3644065"/>
              <a:ext cx="716294" cy="672368"/>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J</a:t>
              </a:r>
            </a:p>
          </p:txBody>
        </p:sp>
        <p:sp>
          <p:nvSpPr>
            <p:cNvPr id="21" name="TextBox 20">
              <a:extLst>
                <a:ext uri="{FF2B5EF4-FFF2-40B4-BE49-F238E27FC236}">
                  <a16:creationId xmlns:a16="http://schemas.microsoft.com/office/drawing/2014/main" id="{F7DD1746-1FA8-4045-B19C-3119D5684FF0}"/>
                </a:ext>
              </a:extLst>
            </p:cNvPr>
            <p:cNvSpPr txBox="1"/>
            <p:nvPr/>
          </p:nvSpPr>
          <p:spPr>
            <a:xfrm>
              <a:off x="5806981" y="3644065"/>
              <a:ext cx="766596"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K</a:t>
              </a:r>
            </a:p>
          </p:txBody>
        </p:sp>
        <p:cxnSp>
          <p:nvCxnSpPr>
            <p:cNvPr id="22" name="Straight Arrow Connector 21">
              <a:extLst>
                <a:ext uri="{FF2B5EF4-FFF2-40B4-BE49-F238E27FC236}">
                  <a16:creationId xmlns:a16="http://schemas.microsoft.com/office/drawing/2014/main" id="{5339BB75-8BF6-4818-A330-2FC91EE898F3}"/>
                </a:ext>
              </a:extLst>
            </p:cNvPr>
            <p:cNvCxnSpPr>
              <a:cxnSpLocks/>
            </p:cNvCxnSpPr>
            <p:nvPr/>
          </p:nvCxnSpPr>
          <p:spPr>
            <a:xfrm flipV="1">
              <a:off x="4415405" y="3926947"/>
              <a:ext cx="427384" cy="9506"/>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97B36C8-60ED-483D-B9DF-3272BAF6516D}"/>
                </a:ext>
              </a:extLst>
            </p:cNvPr>
            <p:cNvCxnSpPr>
              <a:cxnSpLocks/>
            </p:cNvCxnSpPr>
            <p:nvPr/>
          </p:nvCxnSpPr>
          <p:spPr>
            <a:xfrm flipV="1">
              <a:off x="5492921" y="3936452"/>
              <a:ext cx="314060" cy="1"/>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7E64C17-69A6-4C5D-9082-53DAF5737A03}"/>
                </a:ext>
              </a:extLst>
            </p:cNvPr>
            <p:cNvSpPr txBox="1"/>
            <p:nvPr/>
          </p:nvSpPr>
          <p:spPr>
            <a:xfrm>
              <a:off x="6882468" y="2882506"/>
              <a:ext cx="1068646"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L</a:t>
              </a:r>
            </a:p>
            <a:p>
              <a:pPr algn="ctr"/>
              <a:endParaRPr lang="en-GB" sz="1600" dirty="0">
                <a:latin typeface="Raleway" panose="020B0503030101060003" pitchFamily="34" charset="0"/>
              </a:endParaRPr>
            </a:p>
          </p:txBody>
        </p:sp>
        <p:cxnSp>
          <p:nvCxnSpPr>
            <p:cNvPr id="25" name="Straight Arrow Connector 24">
              <a:extLst>
                <a:ext uri="{FF2B5EF4-FFF2-40B4-BE49-F238E27FC236}">
                  <a16:creationId xmlns:a16="http://schemas.microsoft.com/office/drawing/2014/main" id="{BB0C718E-105C-4D38-9AD9-BD0249A2A86F}"/>
                </a:ext>
              </a:extLst>
            </p:cNvPr>
            <p:cNvCxnSpPr>
              <a:cxnSpLocks/>
              <a:stCxn id="7" idx="3"/>
              <a:endCxn id="24" idx="1"/>
            </p:cNvCxnSpPr>
            <p:nvPr/>
          </p:nvCxnSpPr>
          <p:spPr>
            <a:xfrm>
              <a:off x="5982201" y="2276849"/>
              <a:ext cx="900267" cy="898045"/>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F5085F8-B781-4942-8BA0-39F0E1D60AC7}"/>
                </a:ext>
              </a:extLst>
            </p:cNvPr>
            <p:cNvCxnSpPr>
              <a:stCxn id="12" idx="3"/>
              <a:endCxn id="24" idx="1"/>
            </p:cNvCxnSpPr>
            <p:nvPr/>
          </p:nvCxnSpPr>
          <p:spPr>
            <a:xfrm>
              <a:off x="6029057" y="3160784"/>
              <a:ext cx="853411" cy="1411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5CD6479-541C-480C-9B3F-01FD0E43B315}"/>
                </a:ext>
              </a:extLst>
            </p:cNvPr>
            <p:cNvCxnSpPr>
              <a:cxnSpLocks/>
              <a:stCxn id="21" idx="3"/>
              <a:endCxn id="24" idx="1"/>
            </p:cNvCxnSpPr>
            <p:nvPr/>
          </p:nvCxnSpPr>
          <p:spPr>
            <a:xfrm flipV="1">
              <a:off x="6573577" y="3174894"/>
              <a:ext cx="308891" cy="761559"/>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grpSp>
        <p:nvGrpSpPr>
          <p:cNvPr id="54" name="Group 53" descr="Project diagram with resource constraints">
            <a:extLst>
              <a:ext uri="{FF2B5EF4-FFF2-40B4-BE49-F238E27FC236}">
                <a16:creationId xmlns:a16="http://schemas.microsoft.com/office/drawing/2014/main" id="{2CC98B84-80D8-4E0B-8B82-E7FA2B529B43}"/>
              </a:ext>
            </a:extLst>
          </p:cNvPr>
          <p:cNvGrpSpPr/>
          <p:nvPr/>
        </p:nvGrpSpPr>
        <p:grpSpPr>
          <a:xfrm>
            <a:off x="6216313" y="3198940"/>
            <a:ext cx="5853048" cy="1969345"/>
            <a:chOff x="1620980" y="2052102"/>
            <a:chExt cx="6601539" cy="2264331"/>
          </a:xfrm>
        </p:grpSpPr>
        <p:sp>
          <p:nvSpPr>
            <p:cNvPr id="55" name="TextBox 54">
              <a:extLst>
                <a:ext uri="{FF2B5EF4-FFF2-40B4-BE49-F238E27FC236}">
                  <a16:creationId xmlns:a16="http://schemas.microsoft.com/office/drawing/2014/main" id="{50BD7DC3-8CE3-4184-8BCE-BA306422980A}"/>
                </a:ext>
              </a:extLst>
            </p:cNvPr>
            <p:cNvSpPr txBox="1"/>
            <p:nvPr/>
          </p:nvSpPr>
          <p:spPr>
            <a:xfrm>
              <a:off x="1721517" y="2052102"/>
              <a:ext cx="1040804"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A</a:t>
              </a:r>
            </a:p>
            <a:p>
              <a:pPr algn="ctr"/>
              <a:endParaRPr lang="en-GB" sz="1600" dirty="0">
                <a:latin typeface="Raleway" panose="020B0503030101060003" pitchFamily="34" charset="0"/>
              </a:endParaRPr>
            </a:p>
          </p:txBody>
        </p:sp>
        <p:sp>
          <p:nvSpPr>
            <p:cNvPr id="56" name="TextBox 55">
              <a:extLst>
                <a:ext uri="{FF2B5EF4-FFF2-40B4-BE49-F238E27FC236}">
                  <a16:creationId xmlns:a16="http://schemas.microsoft.com/office/drawing/2014/main" id="{24F045CE-CE35-4D17-AEAF-ECCE25394850}"/>
                </a:ext>
              </a:extLst>
            </p:cNvPr>
            <p:cNvSpPr txBox="1"/>
            <p:nvPr/>
          </p:nvSpPr>
          <p:spPr>
            <a:xfrm>
              <a:off x="5119303" y="2063916"/>
              <a:ext cx="802995" cy="584775"/>
            </a:xfrm>
            <a:prstGeom prst="rect">
              <a:avLst/>
            </a:prstGeom>
            <a:solidFill>
              <a:srgbClr val="006600"/>
            </a:solidFill>
            <a:ln>
              <a:solidFill>
                <a:schemeClr val="tx1"/>
              </a:solidFill>
            </a:ln>
          </p:spPr>
          <p:txBody>
            <a:bodyPr wrap="square" rtlCol="0">
              <a:spAutoFit/>
            </a:bodyPr>
            <a:lstStyle/>
            <a:p>
              <a:pPr algn="ctr"/>
              <a:r>
                <a:rPr lang="en-GB" sz="1600" dirty="0">
                  <a:solidFill>
                    <a:srgbClr val="FFFFFF"/>
                  </a:solidFill>
                  <a:latin typeface="Raleway" panose="020B0503030101060003" pitchFamily="34" charset="0"/>
                </a:rPr>
                <a:t>Task B</a:t>
              </a:r>
            </a:p>
          </p:txBody>
        </p:sp>
        <p:sp>
          <p:nvSpPr>
            <p:cNvPr id="57" name="TextBox 56">
              <a:extLst>
                <a:ext uri="{FF2B5EF4-FFF2-40B4-BE49-F238E27FC236}">
                  <a16:creationId xmlns:a16="http://schemas.microsoft.com/office/drawing/2014/main" id="{FB82AADE-F056-4AFD-AB11-D83D503738E4}"/>
                </a:ext>
              </a:extLst>
            </p:cNvPr>
            <p:cNvSpPr txBox="1"/>
            <p:nvPr/>
          </p:nvSpPr>
          <p:spPr>
            <a:xfrm>
              <a:off x="6141498" y="2097836"/>
              <a:ext cx="857406" cy="584775"/>
            </a:xfrm>
            <a:prstGeom prst="rect">
              <a:avLst/>
            </a:prstGeom>
            <a:solidFill>
              <a:srgbClr val="071D49"/>
            </a:solidFill>
            <a:ln>
              <a:solidFill>
                <a:schemeClr val="tx1"/>
              </a:solidFill>
            </a:ln>
          </p:spPr>
          <p:txBody>
            <a:bodyPr wrap="square" rtlCol="0">
              <a:spAutoFit/>
            </a:bodyPr>
            <a:lstStyle/>
            <a:p>
              <a:pPr algn="ctr"/>
              <a:r>
                <a:rPr lang="en-GB" sz="1600" dirty="0">
                  <a:solidFill>
                    <a:srgbClr val="FFFFFF"/>
                  </a:solidFill>
                  <a:latin typeface="Raleway" panose="020B0503030101060003" pitchFamily="34" charset="0"/>
                </a:rPr>
                <a:t>Task C</a:t>
              </a:r>
            </a:p>
            <a:p>
              <a:pPr algn="ctr"/>
              <a:endParaRPr lang="en-GB" sz="1600" dirty="0">
                <a:solidFill>
                  <a:srgbClr val="FFFFFF"/>
                </a:solidFill>
                <a:latin typeface="Raleway" panose="020B0503030101060003" pitchFamily="34" charset="0"/>
              </a:endParaRPr>
            </a:p>
          </p:txBody>
        </p:sp>
        <p:cxnSp>
          <p:nvCxnSpPr>
            <p:cNvPr id="58" name="Straight Arrow Connector 57">
              <a:extLst>
                <a:ext uri="{FF2B5EF4-FFF2-40B4-BE49-F238E27FC236}">
                  <a16:creationId xmlns:a16="http://schemas.microsoft.com/office/drawing/2014/main" id="{44FA14F9-6590-4420-8EDA-D7B7B302B5E3}"/>
                </a:ext>
              </a:extLst>
            </p:cNvPr>
            <p:cNvCxnSpPr>
              <a:cxnSpLocks/>
              <a:stCxn id="56" idx="3"/>
              <a:endCxn id="57" idx="1"/>
            </p:cNvCxnSpPr>
            <p:nvPr/>
          </p:nvCxnSpPr>
          <p:spPr>
            <a:xfrm>
              <a:off x="5922298" y="2356304"/>
              <a:ext cx="219200" cy="3392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7578058B-1F5C-45E8-A7F2-06437229F949}"/>
                </a:ext>
              </a:extLst>
            </p:cNvPr>
            <p:cNvCxnSpPr>
              <a:cxnSpLocks/>
              <a:stCxn id="55" idx="3"/>
              <a:endCxn id="56" idx="1"/>
            </p:cNvCxnSpPr>
            <p:nvPr/>
          </p:nvCxnSpPr>
          <p:spPr>
            <a:xfrm>
              <a:off x="2762321" y="2344490"/>
              <a:ext cx="2356983" cy="11814"/>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212312D8-6BD5-4505-A77F-27F831D53F14}"/>
                </a:ext>
              </a:extLst>
            </p:cNvPr>
            <p:cNvSpPr txBox="1"/>
            <p:nvPr/>
          </p:nvSpPr>
          <p:spPr>
            <a:xfrm>
              <a:off x="2442119" y="2868396"/>
              <a:ext cx="841123"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D</a:t>
              </a:r>
            </a:p>
            <a:p>
              <a:pPr algn="ctr"/>
              <a:endParaRPr lang="en-GB" sz="1600" dirty="0">
                <a:latin typeface="Raleway" panose="020B0503030101060003" pitchFamily="34" charset="0"/>
              </a:endParaRPr>
            </a:p>
          </p:txBody>
        </p:sp>
        <p:sp>
          <p:nvSpPr>
            <p:cNvPr id="61" name="TextBox 60">
              <a:extLst>
                <a:ext uri="{FF2B5EF4-FFF2-40B4-BE49-F238E27FC236}">
                  <a16:creationId xmlns:a16="http://schemas.microsoft.com/office/drawing/2014/main" id="{B0B08143-8723-48DD-B6E0-FAFC5A320D49}"/>
                </a:ext>
              </a:extLst>
            </p:cNvPr>
            <p:cNvSpPr txBox="1"/>
            <p:nvPr/>
          </p:nvSpPr>
          <p:spPr>
            <a:xfrm>
              <a:off x="3592133" y="2868396"/>
              <a:ext cx="1192189"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E</a:t>
              </a:r>
            </a:p>
            <a:p>
              <a:pPr algn="ctr"/>
              <a:endParaRPr lang="en-GB" sz="1600" dirty="0">
                <a:latin typeface="Raleway" panose="020B0503030101060003" pitchFamily="34" charset="0"/>
              </a:endParaRPr>
            </a:p>
          </p:txBody>
        </p:sp>
        <p:sp>
          <p:nvSpPr>
            <p:cNvPr id="62" name="TextBox 61">
              <a:extLst>
                <a:ext uri="{FF2B5EF4-FFF2-40B4-BE49-F238E27FC236}">
                  <a16:creationId xmlns:a16="http://schemas.microsoft.com/office/drawing/2014/main" id="{A77BF7C3-B765-4A13-A7DF-A50B95921C14}"/>
                </a:ext>
              </a:extLst>
            </p:cNvPr>
            <p:cNvSpPr txBox="1"/>
            <p:nvPr/>
          </p:nvSpPr>
          <p:spPr>
            <a:xfrm>
              <a:off x="5171650" y="2868396"/>
              <a:ext cx="857407" cy="584775"/>
            </a:xfrm>
            <a:prstGeom prst="rect">
              <a:avLst/>
            </a:prstGeom>
            <a:solidFill>
              <a:srgbClr val="071D49"/>
            </a:solidFill>
            <a:ln>
              <a:solidFill>
                <a:schemeClr val="tx1"/>
              </a:solidFill>
            </a:ln>
          </p:spPr>
          <p:txBody>
            <a:bodyPr wrap="square" rtlCol="0">
              <a:spAutoFit/>
            </a:bodyPr>
            <a:lstStyle/>
            <a:p>
              <a:pPr algn="ctr"/>
              <a:r>
                <a:rPr lang="en-GB" sz="1600" dirty="0">
                  <a:solidFill>
                    <a:srgbClr val="FFFFFF"/>
                  </a:solidFill>
                  <a:latin typeface="Raleway" panose="020B0503030101060003" pitchFamily="34" charset="0"/>
                </a:rPr>
                <a:t>Task F</a:t>
              </a:r>
            </a:p>
            <a:p>
              <a:pPr algn="ctr"/>
              <a:endParaRPr lang="en-GB" sz="1600" dirty="0">
                <a:solidFill>
                  <a:srgbClr val="FFFFFF"/>
                </a:solidFill>
                <a:latin typeface="Raleway" panose="020B0503030101060003" pitchFamily="34" charset="0"/>
              </a:endParaRPr>
            </a:p>
          </p:txBody>
        </p:sp>
        <p:cxnSp>
          <p:nvCxnSpPr>
            <p:cNvPr id="63" name="Straight Arrow Connector 62">
              <a:extLst>
                <a:ext uri="{FF2B5EF4-FFF2-40B4-BE49-F238E27FC236}">
                  <a16:creationId xmlns:a16="http://schemas.microsoft.com/office/drawing/2014/main" id="{FD4D087F-154F-40D8-AEAD-D98C53397F5F}"/>
                </a:ext>
              </a:extLst>
            </p:cNvPr>
            <p:cNvCxnSpPr>
              <a:cxnSpLocks/>
              <a:stCxn id="60" idx="3"/>
              <a:endCxn id="61" idx="1"/>
            </p:cNvCxnSpPr>
            <p:nvPr/>
          </p:nvCxnSpPr>
          <p:spPr>
            <a:xfrm>
              <a:off x="3283242" y="3160784"/>
              <a:ext cx="308891"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3539F0F3-57E9-4822-831F-90F158F01D1D}"/>
                </a:ext>
              </a:extLst>
            </p:cNvPr>
            <p:cNvCxnSpPr>
              <a:cxnSpLocks/>
              <a:stCxn id="61" idx="3"/>
              <a:endCxn id="62" idx="1"/>
            </p:cNvCxnSpPr>
            <p:nvPr/>
          </p:nvCxnSpPr>
          <p:spPr>
            <a:xfrm>
              <a:off x="4784322" y="3160784"/>
              <a:ext cx="387328"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049F132D-DE82-4C7E-B768-DC18B2DDEC2F}"/>
                </a:ext>
              </a:extLst>
            </p:cNvPr>
            <p:cNvSpPr txBox="1"/>
            <p:nvPr/>
          </p:nvSpPr>
          <p:spPr>
            <a:xfrm>
              <a:off x="1620980" y="3644065"/>
              <a:ext cx="721601"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G</a:t>
              </a:r>
            </a:p>
          </p:txBody>
        </p:sp>
        <p:sp>
          <p:nvSpPr>
            <p:cNvPr id="66" name="TextBox 65">
              <a:extLst>
                <a:ext uri="{FF2B5EF4-FFF2-40B4-BE49-F238E27FC236}">
                  <a16:creationId xmlns:a16="http://schemas.microsoft.com/office/drawing/2014/main" id="{A11A305C-3897-4C1C-8DAA-2D152092501F}"/>
                </a:ext>
              </a:extLst>
            </p:cNvPr>
            <p:cNvSpPr txBox="1"/>
            <p:nvPr/>
          </p:nvSpPr>
          <p:spPr>
            <a:xfrm>
              <a:off x="2564224" y="3644065"/>
              <a:ext cx="742548" cy="672368"/>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H</a:t>
              </a:r>
            </a:p>
          </p:txBody>
        </p:sp>
        <p:sp>
          <p:nvSpPr>
            <p:cNvPr id="67" name="TextBox 66">
              <a:extLst>
                <a:ext uri="{FF2B5EF4-FFF2-40B4-BE49-F238E27FC236}">
                  <a16:creationId xmlns:a16="http://schemas.microsoft.com/office/drawing/2014/main" id="{74D1173D-1A27-4CD3-8B4B-629F5689DF39}"/>
                </a:ext>
              </a:extLst>
            </p:cNvPr>
            <p:cNvSpPr txBox="1"/>
            <p:nvPr/>
          </p:nvSpPr>
          <p:spPr>
            <a:xfrm>
              <a:off x="3672855" y="3644065"/>
              <a:ext cx="782916" cy="584775"/>
            </a:xfrm>
            <a:prstGeom prst="rect">
              <a:avLst/>
            </a:prstGeom>
            <a:solidFill>
              <a:srgbClr val="006600"/>
            </a:solidFill>
            <a:ln>
              <a:solidFill>
                <a:schemeClr val="tx1"/>
              </a:solidFill>
            </a:ln>
          </p:spPr>
          <p:txBody>
            <a:bodyPr wrap="square" rtlCol="0">
              <a:spAutoFit/>
            </a:bodyPr>
            <a:lstStyle/>
            <a:p>
              <a:pPr algn="ctr"/>
              <a:r>
                <a:rPr lang="en-GB" sz="1600" dirty="0">
                  <a:solidFill>
                    <a:srgbClr val="FFFFFF"/>
                  </a:solidFill>
                  <a:latin typeface="Raleway" panose="020B0503030101060003" pitchFamily="34" charset="0"/>
                </a:rPr>
                <a:t>Task</a:t>
              </a:r>
            </a:p>
            <a:p>
              <a:pPr algn="ctr"/>
              <a:r>
                <a:rPr lang="en-GB" sz="1600" dirty="0">
                  <a:solidFill>
                    <a:srgbClr val="FFFFFF"/>
                  </a:solidFill>
                  <a:latin typeface="Raleway" panose="020B0503030101060003" pitchFamily="34" charset="0"/>
                </a:rPr>
                <a:t>I</a:t>
              </a:r>
            </a:p>
          </p:txBody>
        </p:sp>
        <p:cxnSp>
          <p:nvCxnSpPr>
            <p:cNvPr id="68" name="Straight Arrow Connector 67">
              <a:extLst>
                <a:ext uri="{FF2B5EF4-FFF2-40B4-BE49-F238E27FC236}">
                  <a16:creationId xmlns:a16="http://schemas.microsoft.com/office/drawing/2014/main" id="{941626B0-7763-45E5-9DB7-188E599752FA}"/>
                </a:ext>
              </a:extLst>
            </p:cNvPr>
            <p:cNvCxnSpPr>
              <a:cxnSpLocks/>
            </p:cNvCxnSpPr>
            <p:nvPr/>
          </p:nvCxnSpPr>
          <p:spPr>
            <a:xfrm>
              <a:off x="2342581" y="3936452"/>
              <a:ext cx="316240"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0AB8A610-2C8E-487C-88F6-55503F57A13C}"/>
                </a:ext>
              </a:extLst>
            </p:cNvPr>
            <p:cNvCxnSpPr>
              <a:cxnSpLocks/>
              <a:endCxn id="67" idx="1"/>
            </p:cNvCxnSpPr>
            <p:nvPr/>
          </p:nvCxnSpPr>
          <p:spPr>
            <a:xfrm>
              <a:off x="3306773" y="3931022"/>
              <a:ext cx="366082" cy="5431"/>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7639ECD6-0481-4158-A903-7FBD70D396E7}"/>
                </a:ext>
              </a:extLst>
            </p:cNvPr>
            <p:cNvSpPr txBox="1"/>
            <p:nvPr/>
          </p:nvSpPr>
          <p:spPr>
            <a:xfrm>
              <a:off x="4776628" y="3644065"/>
              <a:ext cx="716294" cy="672368"/>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J</a:t>
              </a:r>
            </a:p>
          </p:txBody>
        </p:sp>
        <p:sp>
          <p:nvSpPr>
            <p:cNvPr id="71" name="TextBox 70">
              <a:extLst>
                <a:ext uri="{FF2B5EF4-FFF2-40B4-BE49-F238E27FC236}">
                  <a16:creationId xmlns:a16="http://schemas.microsoft.com/office/drawing/2014/main" id="{B0AB0DAB-73EC-48D5-B28B-93034A8768EC}"/>
                </a:ext>
              </a:extLst>
            </p:cNvPr>
            <p:cNvSpPr txBox="1"/>
            <p:nvPr/>
          </p:nvSpPr>
          <p:spPr>
            <a:xfrm>
              <a:off x="5806981" y="3644065"/>
              <a:ext cx="766596"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K</a:t>
              </a:r>
            </a:p>
          </p:txBody>
        </p:sp>
        <p:cxnSp>
          <p:nvCxnSpPr>
            <p:cNvPr id="72" name="Straight Arrow Connector 71">
              <a:extLst>
                <a:ext uri="{FF2B5EF4-FFF2-40B4-BE49-F238E27FC236}">
                  <a16:creationId xmlns:a16="http://schemas.microsoft.com/office/drawing/2014/main" id="{9948AB46-1E41-4A1A-8658-70854EE7D135}"/>
                </a:ext>
              </a:extLst>
            </p:cNvPr>
            <p:cNvCxnSpPr>
              <a:cxnSpLocks/>
            </p:cNvCxnSpPr>
            <p:nvPr/>
          </p:nvCxnSpPr>
          <p:spPr>
            <a:xfrm flipV="1">
              <a:off x="4415405" y="3926947"/>
              <a:ext cx="427384" cy="9506"/>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8F8D8157-123A-407E-9FAE-3B1C0BC19AA8}"/>
                </a:ext>
              </a:extLst>
            </p:cNvPr>
            <p:cNvCxnSpPr>
              <a:cxnSpLocks/>
            </p:cNvCxnSpPr>
            <p:nvPr/>
          </p:nvCxnSpPr>
          <p:spPr>
            <a:xfrm flipV="1">
              <a:off x="5492921" y="3936452"/>
              <a:ext cx="314060" cy="1"/>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BF63C318-396D-4638-981D-B68335D98389}"/>
                </a:ext>
              </a:extLst>
            </p:cNvPr>
            <p:cNvSpPr txBox="1"/>
            <p:nvPr/>
          </p:nvSpPr>
          <p:spPr>
            <a:xfrm>
              <a:off x="7153874" y="2882506"/>
              <a:ext cx="1068645" cy="584775"/>
            </a:xfrm>
            <a:prstGeom prst="rect">
              <a:avLst/>
            </a:prstGeom>
            <a:solidFill>
              <a:schemeClr val="tx1">
                <a:lumMod val="10000"/>
                <a:lumOff val="90000"/>
              </a:schemeClr>
            </a:solidFill>
            <a:ln>
              <a:solidFill>
                <a:schemeClr val="tx1"/>
              </a:solidFill>
            </a:ln>
          </p:spPr>
          <p:txBody>
            <a:bodyPr wrap="square" rtlCol="0">
              <a:spAutoFit/>
            </a:bodyPr>
            <a:lstStyle/>
            <a:p>
              <a:pPr algn="ctr"/>
              <a:r>
                <a:rPr lang="en-GB" sz="1600" dirty="0">
                  <a:latin typeface="Raleway" panose="020B0503030101060003" pitchFamily="34" charset="0"/>
                </a:rPr>
                <a:t>Task L</a:t>
              </a:r>
            </a:p>
            <a:p>
              <a:pPr algn="ctr"/>
              <a:endParaRPr lang="en-GB" sz="1600" dirty="0">
                <a:latin typeface="Raleway" panose="020B0503030101060003" pitchFamily="34" charset="0"/>
              </a:endParaRPr>
            </a:p>
          </p:txBody>
        </p:sp>
        <p:cxnSp>
          <p:nvCxnSpPr>
            <p:cNvPr id="75" name="Straight Arrow Connector 74">
              <a:extLst>
                <a:ext uri="{FF2B5EF4-FFF2-40B4-BE49-F238E27FC236}">
                  <a16:creationId xmlns:a16="http://schemas.microsoft.com/office/drawing/2014/main" id="{F7E58379-6C3C-4377-ACB1-BB681DD86736}"/>
                </a:ext>
              </a:extLst>
            </p:cNvPr>
            <p:cNvCxnSpPr>
              <a:cxnSpLocks/>
              <a:stCxn id="57" idx="3"/>
              <a:endCxn id="74" idx="1"/>
            </p:cNvCxnSpPr>
            <p:nvPr/>
          </p:nvCxnSpPr>
          <p:spPr>
            <a:xfrm>
              <a:off x="6998904" y="2390223"/>
              <a:ext cx="154970" cy="78467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869624D2-B84A-4336-B04F-F5AAB2770E93}"/>
                </a:ext>
              </a:extLst>
            </p:cNvPr>
            <p:cNvCxnSpPr>
              <a:stCxn id="62" idx="3"/>
              <a:endCxn id="74" idx="1"/>
            </p:cNvCxnSpPr>
            <p:nvPr/>
          </p:nvCxnSpPr>
          <p:spPr>
            <a:xfrm>
              <a:off x="6029056" y="3160784"/>
              <a:ext cx="1124817" cy="1411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5D05FB65-9C77-4402-A943-236E19041E86}"/>
                </a:ext>
              </a:extLst>
            </p:cNvPr>
            <p:cNvCxnSpPr>
              <a:cxnSpLocks/>
              <a:stCxn id="71" idx="3"/>
              <a:endCxn id="74" idx="1"/>
            </p:cNvCxnSpPr>
            <p:nvPr/>
          </p:nvCxnSpPr>
          <p:spPr>
            <a:xfrm flipV="1">
              <a:off x="6573577" y="3174894"/>
              <a:ext cx="580297" cy="761559"/>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646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8">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ADEA1-920F-4DF8-9AD6-365D29619DD3}"/>
              </a:ext>
            </a:extLst>
          </p:cNvPr>
          <p:cNvSpPr>
            <a:spLocks noGrp="1"/>
          </p:cNvSpPr>
          <p:nvPr>
            <p:ph type="title"/>
          </p:nvPr>
        </p:nvSpPr>
        <p:spPr/>
        <p:txBody>
          <a:bodyPr/>
          <a:lstStyle/>
          <a:p>
            <a:r>
              <a:rPr lang="en-GB" dirty="0"/>
              <a:t>3. Subordinate</a:t>
            </a:r>
          </a:p>
        </p:txBody>
      </p:sp>
      <p:sp>
        <p:nvSpPr>
          <p:cNvPr id="3" name="Content Placeholder 2">
            <a:extLst>
              <a:ext uri="{FF2B5EF4-FFF2-40B4-BE49-F238E27FC236}">
                <a16:creationId xmlns:a16="http://schemas.microsoft.com/office/drawing/2014/main" id="{F619B737-3128-431D-A750-319777A5EBE4}"/>
              </a:ext>
            </a:extLst>
          </p:cNvPr>
          <p:cNvSpPr>
            <a:spLocks noGrp="1"/>
          </p:cNvSpPr>
          <p:nvPr>
            <p:ph idx="1"/>
          </p:nvPr>
        </p:nvSpPr>
        <p:spPr>
          <a:xfrm>
            <a:off x="3221594" y="1825625"/>
            <a:ext cx="8132205" cy="4351338"/>
          </a:xfrm>
        </p:spPr>
        <p:txBody>
          <a:bodyPr/>
          <a:lstStyle/>
          <a:p>
            <a:pPr marL="0" indent="0">
              <a:buNone/>
            </a:pPr>
            <a:r>
              <a:rPr lang="en-GB" b="1" dirty="0"/>
              <a:t>Anything else becomes less important </a:t>
            </a:r>
          </a:p>
          <a:p>
            <a:r>
              <a:rPr lang="en-GB" dirty="0"/>
              <a:t>The focus is on project completion, not task completion, in critical chain project management – remember - buffer is added to the project, not task.</a:t>
            </a:r>
          </a:p>
          <a:p>
            <a:endParaRPr lang="en-GB" dirty="0"/>
          </a:p>
          <a:p>
            <a:r>
              <a:rPr lang="en-GB" dirty="0"/>
              <a:t>Make sure everything is ready for that task/resource/part of the project</a:t>
            </a:r>
          </a:p>
          <a:p>
            <a:endParaRPr lang="en-GB" dirty="0"/>
          </a:p>
        </p:txBody>
      </p:sp>
      <p:sp>
        <p:nvSpPr>
          <p:cNvPr id="5" name="TextBox 4">
            <a:extLst>
              <a:ext uri="{FF2B5EF4-FFF2-40B4-BE49-F238E27FC236}">
                <a16:creationId xmlns:a16="http://schemas.microsoft.com/office/drawing/2014/main" id="{8B55AEE6-43C6-4778-9295-FB87E908FFDE}"/>
              </a:ext>
            </a:extLst>
          </p:cNvPr>
          <p:cNvSpPr txBox="1"/>
          <p:nvPr/>
        </p:nvSpPr>
        <p:spPr>
          <a:xfrm>
            <a:off x="178187" y="4520853"/>
            <a:ext cx="2308645" cy="523220"/>
          </a:xfrm>
          <a:prstGeom prst="rect">
            <a:avLst/>
          </a:prstGeom>
          <a:noFill/>
        </p:spPr>
        <p:txBody>
          <a:bodyPr wrap="none" rtlCol="0">
            <a:spAutoFit/>
          </a:bodyPr>
          <a:lstStyle/>
          <a:p>
            <a:r>
              <a:rPr lang="en-GB" sz="2800" b="1" dirty="0">
                <a:solidFill>
                  <a:srgbClr val="66A7DB"/>
                </a:solidFill>
                <a:latin typeface="Raleway" panose="020B0503030101060003" pitchFamily="34" charset="0"/>
              </a:rPr>
              <a:t>Subordinate</a:t>
            </a:r>
          </a:p>
        </p:txBody>
      </p:sp>
      <p:pic>
        <p:nvPicPr>
          <p:cNvPr id="7" name="Graphic 6" descr="Hierarchy outline">
            <a:extLst>
              <a:ext uri="{FF2B5EF4-FFF2-40B4-BE49-F238E27FC236}">
                <a16:creationId xmlns:a16="http://schemas.microsoft.com/office/drawing/2014/main" id="{FCC34130-7FEB-4C5D-9A6D-C6A0C9FB60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3534" y="2613933"/>
            <a:ext cx="2009661" cy="2009661"/>
          </a:xfrm>
          <a:prstGeom prst="rect">
            <a:avLst/>
          </a:prstGeom>
        </p:spPr>
      </p:pic>
    </p:spTree>
    <p:extLst>
      <p:ext uri="{BB962C8B-B14F-4D97-AF65-F5344CB8AC3E}">
        <p14:creationId xmlns:p14="http://schemas.microsoft.com/office/powerpoint/2010/main" val="12150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ADEA1-920F-4DF8-9AD6-365D29619DD3}"/>
              </a:ext>
            </a:extLst>
          </p:cNvPr>
          <p:cNvSpPr>
            <a:spLocks noGrp="1"/>
          </p:cNvSpPr>
          <p:nvPr>
            <p:ph type="title"/>
          </p:nvPr>
        </p:nvSpPr>
        <p:spPr/>
        <p:txBody>
          <a:bodyPr/>
          <a:lstStyle/>
          <a:p>
            <a:r>
              <a:rPr lang="en-GB" dirty="0"/>
              <a:t>4. Elevate</a:t>
            </a:r>
          </a:p>
        </p:txBody>
      </p:sp>
      <p:sp>
        <p:nvSpPr>
          <p:cNvPr id="3" name="Content Placeholder 2">
            <a:extLst>
              <a:ext uri="{FF2B5EF4-FFF2-40B4-BE49-F238E27FC236}">
                <a16:creationId xmlns:a16="http://schemas.microsoft.com/office/drawing/2014/main" id="{F619B737-3128-431D-A750-319777A5EBE4}"/>
              </a:ext>
            </a:extLst>
          </p:cNvPr>
          <p:cNvSpPr>
            <a:spLocks noGrp="1"/>
          </p:cNvSpPr>
          <p:nvPr>
            <p:ph idx="1"/>
          </p:nvPr>
        </p:nvSpPr>
        <p:spPr>
          <a:xfrm>
            <a:off x="3221594" y="1825625"/>
            <a:ext cx="8132205" cy="4351338"/>
          </a:xfrm>
        </p:spPr>
        <p:txBody>
          <a:bodyPr/>
          <a:lstStyle/>
          <a:p>
            <a:pPr marL="0" indent="0">
              <a:buNone/>
            </a:pPr>
            <a:r>
              <a:rPr lang="en-US" b="1" dirty="0"/>
              <a:t>Invest in this task/resource</a:t>
            </a:r>
          </a:p>
          <a:p>
            <a:r>
              <a:rPr lang="en-US" dirty="0"/>
              <a:t>Do we need more equipment?</a:t>
            </a:r>
          </a:p>
          <a:p>
            <a:r>
              <a:rPr lang="en-US" dirty="0"/>
              <a:t>Do we need more people?</a:t>
            </a:r>
          </a:p>
          <a:p>
            <a:r>
              <a:rPr lang="en-US" dirty="0"/>
              <a:t>What can be done to speed this task/resource up?</a:t>
            </a:r>
          </a:p>
        </p:txBody>
      </p:sp>
      <p:sp>
        <p:nvSpPr>
          <p:cNvPr id="5" name="TextBox 4">
            <a:extLst>
              <a:ext uri="{FF2B5EF4-FFF2-40B4-BE49-F238E27FC236}">
                <a16:creationId xmlns:a16="http://schemas.microsoft.com/office/drawing/2014/main" id="{8B55AEE6-43C6-4778-9295-FB87E908FFDE}"/>
              </a:ext>
            </a:extLst>
          </p:cNvPr>
          <p:cNvSpPr txBox="1"/>
          <p:nvPr/>
        </p:nvSpPr>
        <p:spPr>
          <a:xfrm>
            <a:off x="666241" y="4514585"/>
            <a:ext cx="1486304" cy="523220"/>
          </a:xfrm>
          <a:prstGeom prst="rect">
            <a:avLst/>
          </a:prstGeom>
          <a:noFill/>
        </p:spPr>
        <p:txBody>
          <a:bodyPr wrap="none" rtlCol="0">
            <a:spAutoFit/>
          </a:bodyPr>
          <a:lstStyle/>
          <a:p>
            <a:r>
              <a:rPr lang="en-GB" sz="2800" b="1" dirty="0">
                <a:solidFill>
                  <a:srgbClr val="66A7DB"/>
                </a:solidFill>
                <a:latin typeface="Raleway" panose="020B0503030101060003" pitchFamily="34" charset="0"/>
              </a:rPr>
              <a:t>Elevate</a:t>
            </a:r>
          </a:p>
        </p:txBody>
      </p:sp>
      <p:grpSp>
        <p:nvGrpSpPr>
          <p:cNvPr id="6" name="Group 5" descr="Elevate">
            <a:extLst>
              <a:ext uri="{FF2B5EF4-FFF2-40B4-BE49-F238E27FC236}">
                <a16:creationId xmlns:a16="http://schemas.microsoft.com/office/drawing/2014/main" id="{55FF980C-9A09-46EA-AC3C-C8EEC3B5CDEE}"/>
              </a:ext>
            </a:extLst>
          </p:cNvPr>
          <p:cNvGrpSpPr/>
          <p:nvPr/>
        </p:nvGrpSpPr>
        <p:grpSpPr>
          <a:xfrm>
            <a:off x="347572" y="2194403"/>
            <a:ext cx="2308644" cy="2469194"/>
            <a:chOff x="237424" y="4239000"/>
            <a:chExt cx="600776" cy="878027"/>
          </a:xfrm>
        </p:grpSpPr>
        <p:pic>
          <p:nvPicPr>
            <p:cNvPr id="8" name="Graphic 7" descr="Money outline">
              <a:extLst>
                <a:ext uri="{FF2B5EF4-FFF2-40B4-BE49-F238E27FC236}">
                  <a16:creationId xmlns:a16="http://schemas.microsoft.com/office/drawing/2014/main" id="{F9B459F9-BC71-4811-9E0F-EB8EA1652A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8140" y="4239000"/>
              <a:ext cx="413892" cy="413892"/>
            </a:xfrm>
            <a:prstGeom prst="rect">
              <a:avLst/>
            </a:prstGeom>
          </p:spPr>
        </p:pic>
        <p:pic>
          <p:nvPicPr>
            <p:cNvPr id="9" name="Graphic 8" descr="Group outline">
              <a:extLst>
                <a:ext uri="{FF2B5EF4-FFF2-40B4-BE49-F238E27FC236}">
                  <a16:creationId xmlns:a16="http://schemas.microsoft.com/office/drawing/2014/main" id="{61B682AD-935D-454B-83E6-EF18136F715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7424" y="4516251"/>
              <a:ext cx="600776" cy="600776"/>
            </a:xfrm>
            <a:prstGeom prst="rect">
              <a:avLst/>
            </a:prstGeom>
          </p:spPr>
        </p:pic>
      </p:grpSp>
    </p:spTree>
    <p:extLst>
      <p:ext uri="{BB962C8B-B14F-4D97-AF65-F5344CB8AC3E}">
        <p14:creationId xmlns:p14="http://schemas.microsoft.com/office/powerpoint/2010/main" val="159400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BB9C1B-EF6A-4DDE-A5B4-D4D938B8B775}"/>
              </a:ext>
            </a:extLst>
          </p:cNvPr>
          <p:cNvSpPr>
            <a:spLocks noGrp="1"/>
          </p:cNvSpPr>
          <p:nvPr>
            <p:ph type="title"/>
          </p:nvPr>
        </p:nvSpPr>
        <p:spPr>
          <a:xfrm>
            <a:off x="1844299" y="61306"/>
            <a:ext cx="7513554" cy="1325563"/>
          </a:xfrm>
        </p:spPr>
        <p:txBody>
          <a:bodyPr/>
          <a:lstStyle/>
          <a:p>
            <a:r>
              <a:rPr lang="en-GB" dirty="0"/>
              <a:t>5. Inertia - Repeat</a:t>
            </a:r>
          </a:p>
        </p:txBody>
      </p:sp>
      <p:sp>
        <p:nvSpPr>
          <p:cNvPr id="3" name="Content Placeholder 2">
            <a:extLst>
              <a:ext uri="{FF2B5EF4-FFF2-40B4-BE49-F238E27FC236}">
                <a16:creationId xmlns:a16="http://schemas.microsoft.com/office/drawing/2014/main" id="{517659DF-5DF2-4D8D-820E-27C0A75354B9}"/>
              </a:ext>
            </a:extLst>
          </p:cNvPr>
          <p:cNvSpPr>
            <a:spLocks noGrp="1"/>
          </p:cNvSpPr>
          <p:nvPr>
            <p:ph idx="1"/>
          </p:nvPr>
        </p:nvSpPr>
        <p:spPr>
          <a:xfrm>
            <a:off x="838200" y="1825625"/>
            <a:ext cx="10515600" cy="4351338"/>
          </a:xfrm>
        </p:spPr>
        <p:txBody>
          <a:bodyPr>
            <a:normAutofit lnSpcReduction="10000"/>
          </a:bodyPr>
          <a:lstStyle/>
          <a:p>
            <a:pPr marL="514350" indent="-514350">
              <a:buFont typeface="+mj-lt"/>
              <a:buAutoNum type="arabicPeriod"/>
            </a:pPr>
            <a:r>
              <a:rPr lang="en-US" b="1" dirty="0"/>
              <a:t>Identify: </a:t>
            </a:r>
            <a:r>
              <a:rPr lang="en-US" dirty="0"/>
              <a:t>Identify the bottleneck of the system.</a:t>
            </a:r>
          </a:p>
          <a:p>
            <a:pPr marL="514350" indent="-514350">
              <a:buFont typeface="+mj-lt"/>
              <a:buAutoNum type="arabicPeriod"/>
            </a:pPr>
            <a:r>
              <a:rPr lang="en-US" b="1" dirty="0"/>
              <a:t>Exploit: </a:t>
            </a:r>
            <a:r>
              <a:rPr lang="en-US" dirty="0"/>
              <a:t>Exploit this bottleneck, making its throughput efficient by changing processes, equipment maintenance procedures, training, policies, etc.</a:t>
            </a:r>
          </a:p>
          <a:p>
            <a:pPr marL="514350" indent="-514350">
              <a:buFont typeface="+mj-lt"/>
              <a:buAutoNum type="arabicPeriod"/>
            </a:pPr>
            <a:r>
              <a:rPr lang="en-US" b="1" dirty="0"/>
              <a:t>Subordinate: </a:t>
            </a:r>
            <a:r>
              <a:rPr lang="en-US" dirty="0"/>
              <a:t>Subordinate the throughput of all parts of the project to this part</a:t>
            </a:r>
          </a:p>
          <a:p>
            <a:pPr marL="514350" indent="-514350">
              <a:buFont typeface="+mj-lt"/>
              <a:buAutoNum type="arabicPeriod"/>
            </a:pPr>
            <a:r>
              <a:rPr lang="en-US" b="1" dirty="0"/>
              <a:t>Elevate: </a:t>
            </a:r>
            <a:r>
              <a:rPr lang="en-US" dirty="0"/>
              <a:t>Invest in this task/resource to increase its throughput - add equipment, manpower, etc.</a:t>
            </a:r>
          </a:p>
          <a:p>
            <a:pPr marL="514350" indent="-514350">
              <a:buFont typeface="+mj-lt"/>
              <a:buAutoNum type="arabicPeriod"/>
            </a:pPr>
            <a:r>
              <a:rPr lang="en-US" sz="3600" b="1" dirty="0"/>
              <a:t>Inertia: </a:t>
            </a:r>
            <a:r>
              <a:rPr lang="en-US" sz="3600" dirty="0"/>
              <a:t>Start the process over on the line to determine the new bottleneck.</a:t>
            </a:r>
          </a:p>
          <a:p>
            <a:pPr marL="514350" indent="-514350">
              <a:buFont typeface="+mj-lt"/>
              <a:buAutoNum type="arabicPeriod"/>
            </a:pPr>
            <a:endParaRPr lang="en-GB" dirty="0"/>
          </a:p>
        </p:txBody>
      </p:sp>
      <p:pic>
        <p:nvPicPr>
          <p:cNvPr id="7" name="Graphic 6" descr="Bottle outline">
            <a:extLst>
              <a:ext uri="{FF2B5EF4-FFF2-40B4-BE49-F238E27FC236}">
                <a16:creationId xmlns:a16="http://schemas.microsoft.com/office/drawing/2014/main" id="{023B8391-2B3B-450A-99C2-2F3C7B1981E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22997" b="54353"/>
          <a:stretch/>
        </p:blipFill>
        <p:spPr>
          <a:xfrm>
            <a:off x="-161915" y="1858544"/>
            <a:ext cx="1385288" cy="473823"/>
          </a:xfrm>
          <a:prstGeom prst="rect">
            <a:avLst/>
          </a:prstGeom>
        </p:spPr>
      </p:pic>
      <p:pic>
        <p:nvPicPr>
          <p:cNvPr id="9" name="Graphic 8" descr="Tools outline">
            <a:extLst>
              <a:ext uri="{FF2B5EF4-FFF2-40B4-BE49-F238E27FC236}">
                <a16:creationId xmlns:a16="http://schemas.microsoft.com/office/drawing/2014/main" id="{4A201137-4C17-40B8-9A96-751A907B49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1352" y="2560730"/>
            <a:ext cx="576917" cy="576917"/>
          </a:xfrm>
          <a:prstGeom prst="rect">
            <a:avLst/>
          </a:prstGeom>
        </p:spPr>
      </p:pic>
      <p:pic>
        <p:nvPicPr>
          <p:cNvPr id="11" name="Graphic 10" descr="Hierarchy outline">
            <a:extLst>
              <a:ext uri="{FF2B5EF4-FFF2-40B4-BE49-F238E27FC236}">
                <a16:creationId xmlns:a16="http://schemas.microsoft.com/office/drawing/2014/main" id="{51B4B728-13AE-43D5-9E81-11CD26EF4BF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3777" y="3392303"/>
            <a:ext cx="708071" cy="708071"/>
          </a:xfrm>
          <a:prstGeom prst="rect">
            <a:avLst/>
          </a:prstGeom>
        </p:spPr>
      </p:pic>
      <p:grpSp>
        <p:nvGrpSpPr>
          <p:cNvPr id="16" name="Group 15" descr="Elevate">
            <a:extLst>
              <a:ext uri="{FF2B5EF4-FFF2-40B4-BE49-F238E27FC236}">
                <a16:creationId xmlns:a16="http://schemas.microsoft.com/office/drawing/2014/main" id="{32D3B67E-2486-48EB-B267-77DBDCC896FB}"/>
              </a:ext>
            </a:extLst>
          </p:cNvPr>
          <p:cNvGrpSpPr/>
          <p:nvPr/>
        </p:nvGrpSpPr>
        <p:grpSpPr>
          <a:xfrm>
            <a:off x="237424" y="4239000"/>
            <a:ext cx="600776" cy="878027"/>
            <a:chOff x="237424" y="4239000"/>
            <a:chExt cx="600776" cy="878027"/>
          </a:xfrm>
        </p:grpSpPr>
        <p:pic>
          <p:nvPicPr>
            <p:cNvPr id="13" name="Graphic 12" descr="Money outline">
              <a:extLst>
                <a:ext uri="{FF2B5EF4-FFF2-40B4-BE49-F238E27FC236}">
                  <a16:creationId xmlns:a16="http://schemas.microsoft.com/office/drawing/2014/main" id="{5FFF577C-4D7D-44CF-BC81-51A4E7CBAD9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8140" y="4239000"/>
              <a:ext cx="413892" cy="413892"/>
            </a:xfrm>
            <a:prstGeom prst="rect">
              <a:avLst/>
            </a:prstGeom>
          </p:spPr>
        </p:pic>
        <p:pic>
          <p:nvPicPr>
            <p:cNvPr id="15" name="Graphic 14" descr="Group outline">
              <a:extLst>
                <a:ext uri="{FF2B5EF4-FFF2-40B4-BE49-F238E27FC236}">
                  <a16:creationId xmlns:a16="http://schemas.microsoft.com/office/drawing/2014/main" id="{8A1B3AC0-A46F-48D8-913F-E47FD94B4D9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37424" y="4516251"/>
              <a:ext cx="600776" cy="600776"/>
            </a:xfrm>
            <a:prstGeom prst="rect">
              <a:avLst/>
            </a:prstGeom>
          </p:spPr>
        </p:pic>
      </p:grpSp>
      <p:sp>
        <p:nvSpPr>
          <p:cNvPr id="17" name="Freeform: Shape 16" descr="Arrow to show that the process starts again">
            <a:extLst>
              <a:ext uri="{FF2B5EF4-FFF2-40B4-BE49-F238E27FC236}">
                <a16:creationId xmlns:a16="http://schemas.microsoft.com/office/drawing/2014/main" id="{CA169EE1-662D-439D-A777-BA755167C891}"/>
              </a:ext>
            </a:extLst>
          </p:cNvPr>
          <p:cNvSpPr/>
          <p:nvPr/>
        </p:nvSpPr>
        <p:spPr>
          <a:xfrm>
            <a:off x="8326489" y="2010508"/>
            <a:ext cx="3314525" cy="3766562"/>
          </a:xfrm>
          <a:custGeom>
            <a:avLst/>
            <a:gdLst>
              <a:gd name="connsiteX0" fmla="*/ 0 w 7467600"/>
              <a:gd name="connsiteY0" fmla="*/ 3575538 h 3575538"/>
              <a:gd name="connsiteX1" fmla="*/ 7438293 w 7467600"/>
              <a:gd name="connsiteY1" fmla="*/ 3569677 h 3575538"/>
              <a:gd name="connsiteX2" fmla="*/ 7467600 w 7467600"/>
              <a:gd name="connsiteY2" fmla="*/ 0 h 3575538"/>
              <a:gd name="connsiteX3" fmla="*/ 5023339 w 7467600"/>
              <a:gd name="connsiteY3" fmla="*/ 0 h 3575538"/>
            </a:gdLst>
            <a:ahLst/>
            <a:cxnLst>
              <a:cxn ang="0">
                <a:pos x="connsiteX0" y="connsiteY0"/>
              </a:cxn>
              <a:cxn ang="0">
                <a:pos x="connsiteX1" y="connsiteY1"/>
              </a:cxn>
              <a:cxn ang="0">
                <a:pos x="connsiteX2" y="connsiteY2"/>
              </a:cxn>
              <a:cxn ang="0">
                <a:pos x="connsiteX3" y="connsiteY3"/>
              </a:cxn>
            </a:cxnLst>
            <a:rect l="l" t="t" r="r" b="b"/>
            <a:pathLst>
              <a:path w="7467600" h="3575538">
                <a:moveTo>
                  <a:pt x="0" y="3575538"/>
                </a:moveTo>
                <a:lnTo>
                  <a:pt x="7438293" y="3569677"/>
                </a:lnTo>
                <a:lnTo>
                  <a:pt x="7467600" y="0"/>
                </a:lnTo>
                <a:lnTo>
                  <a:pt x="5023339" y="0"/>
                </a:lnTo>
              </a:path>
            </a:pathLst>
          </a:custGeom>
          <a:noFill/>
          <a:ln w="76200">
            <a:solidFill>
              <a:srgbClr val="66A7DB"/>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510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22" presetClass="entr" presetSubtype="4"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8D433-745B-4CE4-B642-B9B0D262822D}"/>
              </a:ext>
            </a:extLst>
          </p:cNvPr>
          <p:cNvSpPr>
            <a:spLocks noGrp="1"/>
          </p:cNvSpPr>
          <p:nvPr>
            <p:ph type="ctrTitle"/>
          </p:nvPr>
        </p:nvSpPr>
        <p:spPr/>
        <p:txBody>
          <a:bodyPr/>
          <a:lstStyle/>
          <a:p>
            <a:r>
              <a:rPr lang="en-TT" dirty="0"/>
              <a:t>Communication</a:t>
            </a:r>
          </a:p>
        </p:txBody>
      </p:sp>
      <p:sp>
        <p:nvSpPr>
          <p:cNvPr id="3" name="Subtitle 2">
            <a:extLst>
              <a:ext uri="{FF2B5EF4-FFF2-40B4-BE49-F238E27FC236}">
                <a16:creationId xmlns:a16="http://schemas.microsoft.com/office/drawing/2014/main" id="{CD1F914A-980A-40D6-82FB-8A758E43C849}"/>
              </a:ext>
            </a:extLst>
          </p:cNvPr>
          <p:cNvSpPr>
            <a:spLocks noGrp="1"/>
          </p:cNvSpPr>
          <p:nvPr>
            <p:ph type="subTitle" idx="1"/>
          </p:nvPr>
        </p:nvSpPr>
        <p:spPr/>
        <p:txBody>
          <a:bodyPr/>
          <a:lstStyle/>
          <a:p>
            <a:endParaRPr lang="en-TT"/>
          </a:p>
        </p:txBody>
      </p:sp>
    </p:spTree>
    <p:extLst>
      <p:ext uri="{BB962C8B-B14F-4D97-AF65-F5344CB8AC3E}">
        <p14:creationId xmlns:p14="http://schemas.microsoft.com/office/powerpoint/2010/main" val="4499914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B9759B51-F16A-448D-B31C-E3EA9EA0A73A}"/>
              </a:ext>
            </a:extLst>
          </p:cNvPr>
          <p:cNvSpPr>
            <a:spLocks noGrp="1" noChangeArrowheads="1"/>
          </p:cNvSpPr>
          <p:nvPr>
            <p:ph type="title"/>
          </p:nvPr>
        </p:nvSpPr>
        <p:spPr>
          <a:xfrm>
            <a:off x="2243814" y="61306"/>
            <a:ext cx="6715831" cy="1325563"/>
          </a:xfrm>
        </p:spPr>
        <p:txBody>
          <a:bodyPr>
            <a:normAutofit/>
          </a:bodyPr>
          <a:lstStyle/>
          <a:p>
            <a:pPr>
              <a:defRPr/>
            </a:pPr>
            <a:r>
              <a:rPr sz="4000" dirty="0"/>
              <a:t>Communication</a:t>
            </a:r>
            <a:r>
              <a:rPr lang="en-GB" sz="4000" dirty="0"/>
              <a:t> with your team and stakeholders</a:t>
            </a:r>
            <a:endParaRPr sz="4000" dirty="0"/>
          </a:p>
        </p:txBody>
      </p:sp>
      <p:sp>
        <p:nvSpPr>
          <p:cNvPr id="9219" name="Rectangle 5">
            <a:extLst>
              <a:ext uri="{FF2B5EF4-FFF2-40B4-BE49-F238E27FC236}">
                <a16:creationId xmlns:a16="http://schemas.microsoft.com/office/drawing/2014/main" id="{AEDAFB86-9D69-49EC-AEE7-957F9B414F03}"/>
              </a:ext>
            </a:extLst>
          </p:cNvPr>
          <p:cNvSpPr>
            <a:spLocks noGrp="1" noChangeArrowheads="1"/>
          </p:cNvSpPr>
          <p:nvPr>
            <p:ph type="body" idx="1"/>
          </p:nvPr>
        </p:nvSpPr>
        <p:spPr>
          <a:xfrm>
            <a:off x="1129083" y="1678742"/>
            <a:ext cx="10479148" cy="4572000"/>
          </a:xfrm>
        </p:spPr>
        <p:txBody>
          <a:bodyPr/>
          <a:lstStyle/>
          <a:p>
            <a:pPr marL="0" indent="0">
              <a:buNone/>
            </a:pPr>
            <a:r>
              <a:rPr lang="en-US" altLang="en-US" dirty="0"/>
              <a:t>Communication can have a range of functions, for…</a:t>
            </a:r>
          </a:p>
          <a:p>
            <a:r>
              <a:rPr lang="en-US" altLang="en-US" dirty="0"/>
              <a:t>Control</a:t>
            </a:r>
          </a:p>
          <a:p>
            <a:r>
              <a:rPr lang="en-US" altLang="en-US" dirty="0"/>
              <a:t>Motivation</a:t>
            </a:r>
          </a:p>
          <a:p>
            <a:r>
              <a:rPr lang="en-US" altLang="en-US" dirty="0"/>
              <a:t>Emotional Expression</a:t>
            </a:r>
          </a:p>
          <a:p>
            <a:r>
              <a:rPr lang="en-US" altLang="en-US" dirty="0"/>
              <a:t>Information </a:t>
            </a:r>
          </a:p>
        </p:txBody>
      </p:sp>
      <p:grpSp>
        <p:nvGrpSpPr>
          <p:cNvPr id="9220" name="Group 19" descr="Communication model">
            <a:extLst>
              <a:ext uri="{FF2B5EF4-FFF2-40B4-BE49-F238E27FC236}">
                <a16:creationId xmlns:a16="http://schemas.microsoft.com/office/drawing/2014/main" id="{12EC9655-4904-4149-83EB-46FA26AD2F8C}"/>
              </a:ext>
            </a:extLst>
          </p:cNvPr>
          <p:cNvGrpSpPr>
            <a:grpSpLocks/>
          </p:cNvGrpSpPr>
          <p:nvPr/>
        </p:nvGrpSpPr>
        <p:grpSpPr bwMode="auto">
          <a:xfrm>
            <a:off x="684000" y="4340226"/>
            <a:ext cx="8604250" cy="1577975"/>
            <a:chOff x="337" y="2568"/>
            <a:chExt cx="4766" cy="994"/>
          </a:xfrm>
        </p:grpSpPr>
        <p:sp>
          <p:nvSpPr>
            <p:cNvPr id="9221" name="Rectangle 6">
              <a:extLst>
                <a:ext uri="{FF2B5EF4-FFF2-40B4-BE49-F238E27FC236}">
                  <a16:creationId xmlns:a16="http://schemas.microsoft.com/office/drawing/2014/main" id="{93EB9FAE-A240-46CA-A17D-23CD8555CBF5}"/>
                </a:ext>
              </a:extLst>
            </p:cNvPr>
            <p:cNvSpPr>
              <a:spLocks noChangeArrowheads="1"/>
            </p:cNvSpPr>
            <p:nvPr/>
          </p:nvSpPr>
          <p:spPr bwMode="auto">
            <a:xfrm>
              <a:off x="4105" y="2568"/>
              <a:ext cx="998" cy="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ts val="575"/>
                </a:spcBef>
                <a:buClr>
                  <a:schemeClr val="accent1"/>
                </a:buClr>
                <a:buSzPct val="85000"/>
                <a:buFont typeface="Wingdings 2" panose="05020102010507070707" pitchFamily="18" charset="2"/>
                <a:buChar char=""/>
                <a:defRPr sz="2600">
                  <a:solidFill>
                    <a:schemeClr val="tx1"/>
                  </a:solidFill>
                  <a:latin typeface="Franklin Gothic Demi" panose="020B0703020102020204" pitchFamily="34"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Franklin Gothic Demi" panose="020B0703020102020204" pitchFamily="34"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Franklin Gothic Demi" panose="020B0703020102020204" pitchFamily="34"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Franklin Gothic Demi" panose="020B0703020102020204" pitchFamily="34" charset="0"/>
                </a:defRPr>
              </a:lvl4pPr>
              <a:lvl5pPr marL="2057400" indent="-228600" eaLnBrk="0" hangingPunct="0">
                <a:spcBef>
                  <a:spcPts val="375"/>
                </a:spcBef>
                <a:buClr>
                  <a:srgbClr val="A28E6A"/>
                </a:buClr>
                <a:buChar char="o"/>
                <a:defRPr sz="2000">
                  <a:solidFill>
                    <a:schemeClr val="tx1"/>
                  </a:solidFill>
                  <a:latin typeface="Franklin Gothic Demi" panose="020B0703020102020204" pitchFamily="34" charset="0"/>
                </a:defRPr>
              </a:lvl5pPr>
              <a:lvl6pPr marL="25146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6pPr>
              <a:lvl7pPr marL="29718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7pPr>
              <a:lvl8pPr marL="34290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8pPr>
              <a:lvl9pPr marL="38862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9pPr>
            </a:lstStyle>
            <a:p>
              <a:pPr eaLnBrk="1" hangingPunct="1">
                <a:spcBef>
                  <a:spcPct val="20000"/>
                </a:spcBef>
                <a:buClr>
                  <a:schemeClr val="hlink"/>
                </a:buClr>
                <a:buSzPct val="80000"/>
                <a:buFont typeface="Wingdings" panose="05000000000000000000" pitchFamily="2" charset="2"/>
                <a:buNone/>
              </a:pPr>
              <a:r>
                <a:rPr lang="en-US" altLang="en-US" sz="2400">
                  <a:latin typeface="Raleway" panose="020B0503030101060003" pitchFamily="34" charset="0"/>
                </a:rPr>
                <a:t>Receiver </a:t>
              </a:r>
            </a:p>
          </p:txBody>
        </p:sp>
        <p:sp>
          <p:nvSpPr>
            <p:cNvPr id="9222" name="Line 7">
              <a:extLst>
                <a:ext uri="{FF2B5EF4-FFF2-40B4-BE49-F238E27FC236}">
                  <a16:creationId xmlns:a16="http://schemas.microsoft.com/office/drawing/2014/main" id="{CDF3CF64-9A0F-42FF-BF53-6FBFDB5931A9}"/>
                </a:ext>
              </a:extLst>
            </p:cNvPr>
            <p:cNvSpPr>
              <a:spLocks noChangeShapeType="1"/>
            </p:cNvSpPr>
            <p:nvPr/>
          </p:nvSpPr>
          <p:spPr bwMode="auto">
            <a:xfrm>
              <a:off x="1057" y="2746"/>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Raleway" panose="020B0503030101060003" pitchFamily="34" charset="0"/>
              </a:endParaRPr>
            </a:p>
          </p:txBody>
        </p:sp>
        <p:sp>
          <p:nvSpPr>
            <p:cNvPr id="9223" name="Line 8">
              <a:extLst>
                <a:ext uri="{FF2B5EF4-FFF2-40B4-BE49-F238E27FC236}">
                  <a16:creationId xmlns:a16="http://schemas.microsoft.com/office/drawing/2014/main" id="{E7EDB2D7-5334-4B49-8731-0ACA135CEE5E}"/>
                </a:ext>
              </a:extLst>
            </p:cNvPr>
            <p:cNvSpPr>
              <a:spLocks noChangeShapeType="1"/>
            </p:cNvSpPr>
            <p:nvPr/>
          </p:nvSpPr>
          <p:spPr bwMode="auto">
            <a:xfrm>
              <a:off x="2065" y="2746"/>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Raleway" panose="020B0503030101060003" pitchFamily="34" charset="0"/>
              </a:endParaRPr>
            </a:p>
          </p:txBody>
        </p:sp>
        <p:sp>
          <p:nvSpPr>
            <p:cNvPr id="9224" name="Line 9">
              <a:extLst>
                <a:ext uri="{FF2B5EF4-FFF2-40B4-BE49-F238E27FC236}">
                  <a16:creationId xmlns:a16="http://schemas.microsoft.com/office/drawing/2014/main" id="{0E9744C2-71F8-4ED5-811C-724B6A2C276D}"/>
                </a:ext>
              </a:extLst>
            </p:cNvPr>
            <p:cNvSpPr>
              <a:spLocks noChangeShapeType="1"/>
            </p:cNvSpPr>
            <p:nvPr/>
          </p:nvSpPr>
          <p:spPr bwMode="auto">
            <a:xfrm>
              <a:off x="3937" y="2746"/>
              <a:ext cx="19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Raleway" panose="020B0503030101060003" pitchFamily="34" charset="0"/>
              </a:endParaRPr>
            </a:p>
          </p:txBody>
        </p:sp>
        <p:sp>
          <p:nvSpPr>
            <p:cNvPr id="9225" name="Line 10">
              <a:extLst>
                <a:ext uri="{FF2B5EF4-FFF2-40B4-BE49-F238E27FC236}">
                  <a16:creationId xmlns:a16="http://schemas.microsoft.com/office/drawing/2014/main" id="{816BEE73-8701-4865-9FF5-F937880F8279}"/>
                </a:ext>
              </a:extLst>
            </p:cNvPr>
            <p:cNvSpPr>
              <a:spLocks noChangeShapeType="1"/>
            </p:cNvSpPr>
            <p:nvPr/>
          </p:nvSpPr>
          <p:spPr bwMode="auto">
            <a:xfrm>
              <a:off x="2977" y="2746"/>
              <a:ext cx="14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Raleway" panose="020B0503030101060003" pitchFamily="34" charset="0"/>
              </a:endParaRPr>
            </a:p>
          </p:txBody>
        </p:sp>
        <p:sp>
          <p:nvSpPr>
            <p:cNvPr id="9226" name="Line 11">
              <a:extLst>
                <a:ext uri="{FF2B5EF4-FFF2-40B4-BE49-F238E27FC236}">
                  <a16:creationId xmlns:a16="http://schemas.microsoft.com/office/drawing/2014/main" id="{0D872082-FD61-43C9-9B80-09F79CEAA998}"/>
                </a:ext>
              </a:extLst>
            </p:cNvPr>
            <p:cNvSpPr>
              <a:spLocks noChangeShapeType="1"/>
            </p:cNvSpPr>
            <p:nvPr/>
          </p:nvSpPr>
          <p:spPr bwMode="auto">
            <a:xfrm flipV="1">
              <a:off x="817" y="2938"/>
              <a:ext cx="0" cy="6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Raleway" panose="020B0503030101060003" pitchFamily="34" charset="0"/>
              </a:endParaRPr>
            </a:p>
          </p:txBody>
        </p:sp>
        <p:sp>
          <p:nvSpPr>
            <p:cNvPr id="9227" name="Line 12">
              <a:extLst>
                <a:ext uri="{FF2B5EF4-FFF2-40B4-BE49-F238E27FC236}">
                  <a16:creationId xmlns:a16="http://schemas.microsoft.com/office/drawing/2014/main" id="{40D57FDE-ADF6-4676-AC93-155E34DC4CF5}"/>
                </a:ext>
              </a:extLst>
            </p:cNvPr>
            <p:cNvSpPr>
              <a:spLocks noChangeShapeType="1"/>
            </p:cNvSpPr>
            <p:nvPr/>
          </p:nvSpPr>
          <p:spPr bwMode="auto">
            <a:xfrm flipV="1">
              <a:off x="4417" y="2938"/>
              <a:ext cx="0" cy="62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latin typeface="Raleway" panose="020B0503030101060003" pitchFamily="34" charset="0"/>
              </a:endParaRPr>
            </a:p>
          </p:txBody>
        </p:sp>
        <p:sp>
          <p:nvSpPr>
            <p:cNvPr id="9228" name="Rectangle 13">
              <a:extLst>
                <a:ext uri="{FF2B5EF4-FFF2-40B4-BE49-F238E27FC236}">
                  <a16:creationId xmlns:a16="http://schemas.microsoft.com/office/drawing/2014/main" id="{8D4F6EF2-6275-4246-AFAE-1B32A994CA06}"/>
                </a:ext>
              </a:extLst>
            </p:cNvPr>
            <p:cNvSpPr>
              <a:spLocks noChangeArrowheads="1"/>
            </p:cNvSpPr>
            <p:nvPr/>
          </p:nvSpPr>
          <p:spPr bwMode="auto">
            <a:xfrm>
              <a:off x="2161" y="3274"/>
              <a:ext cx="83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Franklin Gothic Demi" panose="020B0703020102020204" pitchFamily="34"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Franklin Gothic Demi" panose="020B0703020102020204" pitchFamily="34"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Franklin Gothic Demi" panose="020B0703020102020204" pitchFamily="34"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Franklin Gothic Demi" panose="020B0703020102020204" pitchFamily="34" charset="0"/>
                </a:defRPr>
              </a:lvl4pPr>
              <a:lvl5pPr marL="2057400" indent="-228600" eaLnBrk="0" hangingPunct="0">
                <a:spcBef>
                  <a:spcPts val="375"/>
                </a:spcBef>
                <a:buClr>
                  <a:srgbClr val="A28E6A"/>
                </a:buClr>
                <a:buChar char="o"/>
                <a:defRPr sz="2000">
                  <a:solidFill>
                    <a:schemeClr val="tx1"/>
                  </a:solidFill>
                  <a:latin typeface="Franklin Gothic Demi" panose="020B0703020102020204" pitchFamily="34" charset="0"/>
                </a:defRPr>
              </a:lvl5pPr>
              <a:lvl6pPr marL="25146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6pPr>
              <a:lvl7pPr marL="29718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7pPr>
              <a:lvl8pPr marL="34290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8pPr>
              <a:lvl9pPr marL="38862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9pPr>
            </a:lstStyle>
            <a:p>
              <a:pPr eaLnBrk="1" hangingPunct="1">
                <a:spcBef>
                  <a:spcPct val="20000"/>
                </a:spcBef>
                <a:buClrTx/>
                <a:buSzTx/>
                <a:buFontTx/>
                <a:buNone/>
              </a:pPr>
              <a:r>
                <a:rPr lang="en-US" altLang="en-US" sz="1800">
                  <a:latin typeface="Raleway" panose="020B0503030101060003" pitchFamily="34" charset="0"/>
                </a:rPr>
                <a:t> Feedback </a:t>
              </a:r>
            </a:p>
          </p:txBody>
        </p:sp>
        <p:sp>
          <p:nvSpPr>
            <p:cNvPr id="9229" name="Line 14">
              <a:extLst>
                <a:ext uri="{FF2B5EF4-FFF2-40B4-BE49-F238E27FC236}">
                  <a16:creationId xmlns:a16="http://schemas.microsoft.com/office/drawing/2014/main" id="{808D308C-0AC8-4627-B5D9-75FF941FFA6D}"/>
                </a:ext>
              </a:extLst>
            </p:cNvPr>
            <p:cNvSpPr>
              <a:spLocks noChangeShapeType="1"/>
            </p:cNvSpPr>
            <p:nvPr/>
          </p:nvSpPr>
          <p:spPr bwMode="auto">
            <a:xfrm>
              <a:off x="817" y="3562"/>
              <a:ext cx="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latin typeface="Raleway" panose="020B0503030101060003" pitchFamily="34" charset="0"/>
              </a:endParaRPr>
            </a:p>
          </p:txBody>
        </p:sp>
        <p:sp>
          <p:nvSpPr>
            <p:cNvPr id="9230" name="Rectangle 15">
              <a:extLst>
                <a:ext uri="{FF2B5EF4-FFF2-40B4-BE49-F238E27FC236}">
                  <a16:creationId xmlns:a16="http://schemas.microsoft.com/office/drawing/2014/main" id="{0E916DF3-3D81-4134-83AA-5948694B6694}"/>
                </a:ext>
              </a:extLst>
            </p:cNvPr>
            <p:cNvSpPr>
              <a:spLocks noChangeArrowheads="1"/>
            </p:cNvSpPr>
            <p:nvPr/>
          </p:nvSpPr>
          <p:spPr bwMode="auto">
            <a:xfrm>
              <a:off x="3121" y="2602"/>
              <a:ext cx="8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ts val="575"/>
                </a:spcBef>
                <a:buClr>
                  <a:schemeClr val="accent1"/>
                </a:buClr>
                <a:buSzPct val="85000"/>
                <a:buFont typeface="Wingdings 2" panose="05020102010507070707" pitchFamily="18" charset="2"/>
                <a:buChar char=""/>
                <a:defRPr sz="2600">
                  <a:solidFill>
                    <a:schemeClr val="tx1"/>
                  </a:solidFill>
                  <a:latin typeface="Franklin Gothic Demi" panose="020B0703020102020204" pitchFamily="34"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Franklin Gothic Demi" panose="020B0703020102020204" pitchFamily="34"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Franklin Gothic Demi" panose="020B0703020102020204" pitchFamily="34"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Franklin Gothic Demi" panose="020B0703020102020204" pitchFamily="34" charset="0"/>
                </a:defRPr>
              </a:lvl4pPr>
              <a:lvl5pPr marL="2057400" indent="-228600" eaLnBrk="0" hangingPunct="0">
                <a:spcBef>
                  <a:spcPts val="375"/>
                </a:spcBef>
                <a:buClr>
                  <a:srgbClr val="A28E6A"/>
                </a:buClr>
                <a:buChar char="o"/>
                <a:defRPr sz="2000">
                  <a:solidFill>
                    <a:schemeClr val="tx1"/>
                  </a:solidFill>
                  <a:latin typeface="Franklin Gothic Demi" panose="020B0703020102020204" pitchFamily="34" charset="0"/>
                </a:defRPr>
              </a:lvl5pPr>
              <a:lvl6pPr marL="25146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6pPr>
              <a:lvl7pPr marL="29718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7pPr>
              <a:lvl8pPr marL="34290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8pPr>
              <a:lvl9pPr marL="38862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9pPr>
            </a:lstStyle>
            <a:p>
              <a:pPr eaLnBrk="1" hangingPunct="1">
                <a:spcBef>
                  <a:spcPct val="20000"/>
                </a:spcBef>
                <a:buClr>
                  <a:schemeClr val="hlink"/>
                </a:buClr>
                <a:buSzPct val="80000"/>
                <a:buFont typeface="Wingdings" panose="05000000000000000000" pitchFamily="2" charset="2"/>
                <a:buNone/>
              </a:pPr>
              <a:r>
                <a:rPr lang="en-US" altLang="en-US" sz="2400">
                  <a:latin typeface="Raleway" panose="020B0503030101060003" pitchFamily="34" charset="0"/>
                </a:rPr>
                <a:t>Decoding</a:t>
              </a:r>
            </a:p>
          </p:txBody>
        </p:sp>
        <p:sp>
          <p:nvSpPr>
            <p:cNvPr id="9231" name="Rectangle 16">
              <a:extLst>
                <a:ext uri="{FF2B5EF4-FFF2-40B4-BE49-F238E27FC236}">
                  <a16:creationId xmlns:a16="http://schemas.microsoft.com/office/drawing/2014/main" id="{1BAFDF14-F646-4A82-B731-9C43168674F6}"/>
                </a:ext>
              </a:extLst>
            </p:cNvPr>
            <p:cNvSpPr>
              <a:spLocks noChangeArrowheads="1"/>
            </p:cNvSpPr>
            <p:nvPr/>
          </p:nvSpPr>
          <p:spPr bwMode="auto">
            <a:xfrm>
              <a:off x="2257" y="2602"/>
              <a:ext cx="888"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ts val="575"/>
                </a:spcBef>
                <a:buClr>
                  <a:schemeClr val="accent1"/>
                </a:buClr>
                <a:buSzPct val="85000"/>
                <a:buFont typeface="Wingdings 2" panose="05020102010507070707" pitchFamily="18" charset="2"/>
                <a:buChar char=""/>
                <a:defRPr sz="2600">
                  <a:solidFill>
                    <a:schemeClr val="tx1"/>
                  </a:solidFill>
                  <a:latin typeface="Franklin Gothic Demi" panose="020B0703020102020204" pitchFamily="34"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Franklin Gothic Demi" panose="020B0703020102020204" pitchFamily="34"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Franklin Gothic Demi" panose="020B0703020102020204" pitchFamily="34"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Franklin Gothic Demi" panose="020B0703020102020204" pitchFamily="34" charset="0"/>
                </a:defRPr>
              </a:lvl4pPr>
              <a:lvl5pPr marL="2057400" indent="-228600" eaLnBrk="0" hangingPunct="0">
                <a:spcBef>
                  <a:spcPts val="375"/>
                </a:spcBef>
                <a:buClr>
                  <a:srgbClr val="A28E6A"/>
                </a:buClr>
                <a:buChar char="o"/>
                <a:defRPr sz="2000">
                  <a:solidFill>
                    <a:schemeClr val="tx1"/>
                  </a:solidFill>
                  <a:latin typeface="Franklin Gothic Demi" panose="020B0703020102020204" pitchFamily="34" charset="0"/>
                </a:defRPr>
              </a:lvl5pPr>
              <a:lvl6pPr marL="25146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6pPr>
              <a:lvl7pPr marL="29718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7pPr>
              <a:lvl8pPr marL="34290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8pPr>
              <a:lvl9pPr marL="38862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9pPr>
            </a:lstStyle>
            <a:p>
              <a:pPr eaLnBrk="1" hangingPunct="1">
                <a:spcBef>
                  <a:spcPct val="20000"/>
                </a:spcBef>
                <a:buClr>
                  <a:schemeClr val="hlink"/>
                </a:buClr>
                <a:buSzPct val="80000"/>
                <a:buFont typeface="Wingdings" panose="05000000000000000000" pitchFamily="2" charset="2"/>
                <a:buNone/>
              </a:pPr>
              <a:r>
                <a:rPr lang="en-US" altLang="en-US" sz="2400" dirty="0">
                  <a:latin typeface="Raleway" panose="020B0503030101060003" pitchFamily="34" charset="0"/>
                </a:rPr>
                <a:t>Channel</a:t>
              </a:r>
            </a:p>
          </p:txBody>
        </p:sp>
        <p:sp>
          <p:nvSpPr>
            <p:cNvPr id="9232" name="Rectangle 17">
              <a:extLst>
                <a:ext uri="{FF2B5EF4-FFF2-40B4-BE49-F238E27FC236}">
                  <a16:creationId xmlns:a16="http://schemas.microsoft.com/office/drawing/2014/main" id="{E760F71E-B25F-4735-9B24-79F0D8BF7E7D}"/>
                </a:ext>
              </a:extLst>
            </p:cNvPr>
            <p:cNvSpPr>
              <a:spLocks noChangeArrowheads="1"/>
            </p:cNvSpPr>
            <p:nvPr/>
          </p:nvSpPr>
          <p:spPr bwMode="auto">
            <a:xfrm>
              <a:off x="1249" y="2602"/>
              <a:ext cx="91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ts val="575"/>
                </a:spcBef>
                <a:buClr>
                  <a:schemeClr val="accent1"/>
                </a:buClr>
                <a:buSzPct val="85000"/>
                <a:buFont typeface="Wingdings 2" panose="05020102010507070707" pitchFamily="18" charset="2"/>
                <a:buChar char=""/>
                <a:defRPr sz="2600">
                  <a:solidFill>
                    <a:schemeClr val="tx1"/>
                  </a:solidFill>
                  <a:latin typeface="Franklin Gothic Demi" panose="020B0703020102020204" pitchFamily="34"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Franklin Gothic Demi" panose="020B0703020102020204" pitchFamily="34"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Franklin Gothic Demi" panose="020B0703020102020204" pitchFamily="34"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Franklin Gothic Demi" panose="020B0703020102020204" pitchFamily="34" charset="0"/>
                </a:defRPr>
              </a:lvl4pPr>
              <a:lvl5pPr marL="2057400" indent="-228600" eaLnBrk="0" hangingPunct="0">
                <a:spcBef>
                  <a:spcPts val="375"/>
                </a:spcBef>
                <a:buClr>
                  <a:srgbClr val="A28E6A"/>
                </a:buClr>
                <a:buChar char="o"/>
                <a:defRPr sz="2000">
                  <a:solidFill>
                    <a:schemeClr val="tx1"/>
                  </a:solidFill>
                  <a:latin typeface="Franklin Gothic Demi" panose="020B0703020102020204" pitchFamily="34" charset="0"/>
                </a:defRPr>
              </a:lvl5pPr>
              <a:lvl6pPr marL="25146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6pPr>
              <a:lvl7pPr marL="29718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7pPr>
              <a:lvl8pPr marL="34290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8pPr>
              <a:lvl9pPr marL="38862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9pPr>
            </a:lstStyle>
            <a:p>
              <a:pPr eaLnBrk="1" hangingPunct="1">
                <a:spcBef>
                  <a:spcPct val="20000"/>
                </a:spcBef>
                <a:buClr>
                  <a:schemeClr val="hlink"/>
                </a:buClr>
                <a:buSzPct val="80000"/>
                <a:buFont typeface="Wingdings" panose="05000000000000000000" pitchFamily="2" charset="2"/>
                <a:buNone/>
              </a:pPr>
              <a:r>
                <a:rPr lang="en-US" altLang="en-US" sz="2400" dirty="0">
                  <a:latin typeface="Raleway" panose="020B0503030101060003" pitchFamily="34" charset="0"/>
                </a:rPr>
                <a:t>Encoding</a:t>
              </a:r>
            </a:p>
          </p:txBody>
        </p:sp>
        <p:sp>
          <p:nvSpPr>
            <p:cNvPr id="9233" name="Rectangle 18">
              <a:extLst>
                <a:ext uri="{FF2B5EF4-FFF2-40B4-BE49-F238E27FC236}">
                  <a16:creationId xmlns:a16="http://schemas.microsoft.com/office/drawing/2014/main" id="{98FA076A-13E2-4D15-A212-5404C9FA2223}"/>
                </a:ext>
              </a:extLst>
            </p:cNvPr>
            <p:cNvSpPr>
              <a:spLocks noChangeArrowheads="1"/>
            </p:cNvSpPr>
            <p:nvPr/>
          </p:nvSpPr>
          <p:spPr bwMode="auto">
            <a:xfrm>
              <a:off x="337" y="2602"/>
              <a:ext cx="687"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ts val="575"/>
                </a:spcBef>
                <a:buClr>
                  <a:schemeClr val="accent1"/>
                </a:buClr>
                <a:buSzPct val="85000"/>
                <a:buFont typeface="Wingdings 2" panose="05020102010507070707" pitchFamily="18" charset="2"/>
                <a:buChar char=""/>
                <a:defRPr sz="2600">
                  <a:solidFill>
                    <a:schemeClr val="tx1"/>
                  </a:solidFill>
                  <a:latin typeface="Franklin Gothic Demi" panose="020B0703020102020204" pitchFamily="34"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Franklin Gothic Demi" panose="020B0703020102020204" pitchFamily="34"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Franklin Gothic Demi" panose="020B0703020102020204" pitchFamily="34"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Franklin Gothic Demi" panose="020B0703020102020204" pitchFamily="34" charset="0"/>
                </a:defRPr>
              </a:lvl4pPr>
              <a:lvl5pPr marL="2057400" indent="-228600" eaLnBrk="0" hangingPunct="0">
                <a:spcBef>
                  <a:spcPts val="375"/>
                </a:spcBef>
                <a:buClr>
                  <a:srgbClr val="A28E6A"/>
                </a:buClr>
                <a:buChar char="o"/>
                <a:defRPr sz="2000">
                  <a:solidFill>
                    <a:schemeClr val="tx1"/>
                  </a:solidFill>
                  <a:latin typeface="Franklin Gothic Demi" panose="020B0703020102020204" pitchFamily="34" charset="0"/>
                </a:defRPr>
              </a:lvl5pPr>
              <a:lvl6pPr marL="25146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6pPr>
              <a:lvl7pPr marL="29718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7pPr>
              <a:lvl8pPr marL="34290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8pPr>
              <a:lvl9pPr marL="38862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9pPr>
            </a:lstStyle>
            <a:p>
              <a:pPr eaLnBrk="1" hangingPunct="1">
                <a:spcBef>
                  <a:spcPct val="20000"/>
                </a:spcBef>
                <a:buClr>
                  <a:schemeClr val="hlink"/>
                </a:buClr>
                <a:buSzPct val="80000"/>
                <a:buFont typeface="Wingdings" panose="05000000000000000000" pitchFamily="2" charset="2"/>
                <a:buNone/>
              </a:pPr>
              <a:r>
                <a:rPr lang="en-US" altLang="en-US" sz="2400" dirty="0">
                  <a:latin typeface="Raleway" panose="020B0503030101060003" pitchFamily="34" charset="0"/>
                </a:rPr>
                <a:t>Source</a:t>
              </a: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0E73EC8-7CDF-4ED4-B00C-EB67C59B7CCD}"/>
              </a:ext>
            </a:extLst>
          </p:cNvPr>
          <p:cNvSpPr>
            <a:spLocks noGrp="1" noChangeArrowheads="1"/>
          </p:cNvSpPr>
          <p:nvPr>
            <p:ph type="title"/>
          </p:nvPr>
        </p:nvSpPr>
        <p:spPr/>
        <p:txBody>
          <a:bodyPr>
            <a:normAutofit/>
          </a:bodyPr>
          <a:lstStyle/>
          <a:p>
            <a:pPr>
              <a:defRPr/>
            </a:pPr>
            <a:r>
              <a:rPr sz="3300"/>
              <a:t>Communication Networks</a:t>
            </a:r>
          </a:p>
        </p:txBody>
      </p:sp>
      <p:grpSp>
        <p:nvGrpSpPr>
          <p:cNvPr id="3" name="Group 2" descr="Wheel of communication - central hub">
            <a:extLst>
              <a:ext uri="{FF2B5EF4-FFF2-40B4-BE49-F238E27FC236}">
                <a16:creationId xmlns:a16="http://schemas.microsoft.com/office/drawing/2014/main" id="{A572A35C-4FD3-4A29-B10F-005A3BC41A81}"/>
              </a:ext>
            </a:extLst>
          </p:cNvPr>
          <p:cNvGrpSpPr/>
          <p:nvPr/>
        </p:nvGrpSpPr>
        <p:grpSpPr>
          <a:xfrm>
            <a:off x="3394075" y="2160588"/>
            <a:ext cx="2438400" cy="1725612"/>
            <a:chOff x="3394075" y="2160588"/>
            <a:chExt cx="2438400" cy="1725612"/>
          </a:xfrm>
        </p:grpSpPr>
        <p:sp>
          <p:nvSpPr>
            <p:cNvPr id="10243" name="Oval 3">
              <a:extLst>
                <a:ext uri="{FF2B5EF4-FFF2-40B4-BE49-F238E27FC236}">
                  <a16:creationId xmlns:a16="http://schemas.microsoft.com/office/drawing/2014/main" id="{0B35197D-0B8D-48B9-A13F-02543CB8C5EE}"/>
                </a:ext>
              </a:extLst>
            </p:cNvPr>
            <p:cNvSpPr>
              <a:spLocks noChangeArrowheads="1"/>
            </p:cNvSpPr>
            <p:nvPr/>
          </p:nvSpPr>
          <p:spPr bwMode="auto">
            <a:xfrm>
              <a:off x="5603875" y="2819400"/>
              <a:ext cx="228600" cy="228600"/>
            </a:xfrm>
            <a:prstGeom prst="ellipse">
              <a:avLst/>
            </a:prstGeom>
            <a:solidFill>
              <a:srgbClr val="000099"/>
            </a:solidFill>
            <a:ln w="9525">
              <a:solidFill>
                <a:schemeClr val="tx1"/>
              </a:solidFill>
              <a:round/>
              <a:headEnd/>
              <a:tailEnd/>
            </a:ln>
          </p:spPr>
          <p:txBody>
            <a:bodyPr wrap="none" anchor="ct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Franklin Gothic Demi" panose="020B0703020102020204" pitchFamily="34"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Franklin Gothic Demi" panose="020B0703020102020204" pitchFamily="34"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Franklin Gothic Demi" panose="020B0703020102020204" pitchFamily="34"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Franklin Gothic Demi" panose="020B0703020102020204" pitchFamily="34" charset="0"/>
                </a:defRPr>
              </a:lvl4pPr>
              <a:lvl5pPr marL="2057400" indent="-228600" eaLnBrk="0" hangingPunct="0">
                <a:spcBef>
                  <a:spcPts val="375"/>
                </a:spcBef>
                <a:buClr>
                  <a:srgbClr val="A28E6A"/>
                </a:buClr>
                <a:buChar char="o"/>
                <a:defRPr sz="2000">
                  <a:solidFill>
                    <a:schemeClr val="tx1"/>
                  </a:solidFill>
                  <a:latin typeface="Franklin Gothic Demi" panose="020B0703020102020204" pitchFamily="34" charset="0"/>
                </a:defRPr>
              </a:lvl5pPr>
              <a:lvl6pPr marL="25146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6pPr>
              <a:lvl7pPr marL="29718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7pPr>
              <a:lvl8pPr marL="34290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8pPr>
              <a:lvl9pPr marL="38862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9pPr>
            </a:lstStyle>
            <a:p>
              <a:pPr eaLnBrk="1" hangingPunct="1">
                <a:spcBef>
                  <a:spcPct val="0"/>
                </a:spcBef>
                <a:buClrTx/>
                <a:buSzTx/>
                <a:buFontTx/>
                <a:buNone/>
              </a:pPr>
              <a:endParaRPr lang="en-GB" altLang="en-US" sz="1800">
                <a:latin typeface="Raleway" panose="020B0503030101060003" pitchFamily="34" charset="0"/>
              </a:endParaRPr>
            </a:p>
          </p:txBody>
        </p:sp>
        <p:sp>
          <p:nvSpPr>
            <p:cNvPr id="10244" name="Oval 4">
              <a:extLst>
                <a:ext uri="{FF2B5EF4-FFF2-40B4-BE49-F238E27FC236}">
                  <a16:creationId xmlns:a16="http://schemas.microsoft.com/office/drawing/2014/main" id="{3ABBA456-C619-47EA-A7DF-69BB4068B46F}"/>
                </a:ext>
              </a:extLst>
            </p:cNvPr>
            <p:cNvSpPr>
              <a:spLocks noChangeArrowheads="1"/>
            </p:cNvSpPr>
            <p:nvPr/>
          </p:nvSpPr>
          <p:spPr bwMode="auto">
            <a:xfrm>
              <a:off x="3394075" y="2895600"/>
              <a:ext cx="228600" cy="228600"/>
            </a:xfrm>
            <a:prstGeom prst="ellipse">
              <a:avLst/>
            </a:prstGeom>
            <a:solidFill>
              <a:srgbClr val="000099"/>
            </a:solidFill>
            <a:ln w="9525">
              <a:solidFill>
                <a:schemeClr val="tx1"/>
              </a:solidFill>
              <a:round/>
              <a:headEnd/>
              <a:tailEnd/>
            </a:ln>
          </p:spPr>
          <p:txBody>
            <a:bodyPr wrap="none" anchor="ct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Franklin Gothic Demi" panose="020B0703020102020204" pitchFamily="34"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Franklin Gothic Demi" panose="020B0703020102020204" pitchFamily="34"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Franklin Gothic Demi" panose="020B0703020102020204" pitchFamily="34"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Franklin Gothic Demi" panose="020B0703020102020204" pitchFamily="34" charset="0"/>
                </a:defRPr>
              </a:lvl4pPr>
              <a:lvl5pPr marL="2057400" indent="-228600" eaLnBrk="0" hangingPunct="0">
                <a:spcBef>
                  <a:spcPts val="375"/>
                </a:spcBef>
                <a:buClr>
                  <a:srgbClr val="A28E6A"/>
                </a:buClr>
                <a:buChar char="o"/>
                <a:defRPr sz="2000">
                  <a:solidFill>
                    <a:schemeClr val="tx1"/>
                  </a:solidFill>
                  <a:latin typeface="Franklin Gothic Demi" panose="020B0703020102020204" pitchFamily="34" charset="0"/>
                </a:defRPr>
              </a:lvl5pPr>
              <a:lvl6pPr marL="25146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6pPr>
              <a:lvl7pPr marL="29718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7pPr>
              <a:lvl8pPr marL="34290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8pPr>
              <a:lvl9pPr marL="38862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9pPr>
            </a:lstStyle>
            <a:p>
              <a:pPr eaLnBrk="1" hangingPunct="1">
                <a:spcBef>
                  <a:spcPct val="0"/>
                </a:spcBef>
                <a:buClrTx/>
                <a:buSzTx/>
                <a:buFontTx/>
                <a:buNone/>
              </a:pPr>
              <a:endParaRPr lang="en-GB" altLang="en-US" sz="1800">
                <a:latin typeface="Raleway" panose="020B0503030101060003" pitchFamily="34" charset="0"/>
              </a:endParaRPr>
            </a:p>
          </p:txBody>
        </p:sp>
        <p:sp>
          <p:nvSpPr>
            <p:cNvPr id="10245" name="Oval 5">
              <a:extLst>
                <a:ext uri="{FF2B5EF4-FFF2-40B4-BE49-F238E27FC236}">
                  <a16:creationId xmlns:a16="http://schemas.microsoft.com/office/drawing/2014/main" id="{8FE31C3F-B4DF-440C-8FAE-132B76994480}"/>
                </a:ext>
              </a:extLst>
            </p:cNvPr>
            <p:cNvSpPr>
              <a:spLocks noChangeArrowheads="1"/>
            </p:cNvSpPr>
            <p:nvPr/>
          </p:nvSpPr>
          <p:spPr bwMode="auto">
            <a:xfrm>
              <a:off x="3851275" y="3657600"/>
              <a:ext cx="228600" cy="228600"/>
            </a:xfrm>
            <a:prstGeom prst="ellipse">
              <a:avLst/>
            </a:prstGeom>
            <a:solidFill>
              <a:srgbClr val="000099"/>
            </a:solidFill>
            <a:ln w="9525">
              <a:solidFill>
                <a:schemeClr val="tx1"/>
              </a:solidFill>
              <a:round/>
              <a:headEnd/>
              <a:tailEnd/>
            </a:ln>
          </p:spPr>
          <p:txBody>
            <a:bodyPr wrap="none" anchor="ct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Franklin Gothic Demi" panose="020B0703020102020204" pitchFamily="34"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Franklin Gothic Demi" panose="020B0703020102020204" pitchFamily="34"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Franklin Gothic Demi" panose="020B0703020102020204" pitchFamily="34"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Franklin Gothic Demi" panose="020B0703020102020204" pitchFamily="34" charset="0"/>
                </a:defRPr>
              </a:lvl4pPr>
              <a:lvl5pPr marL="2057400" indent="-228600" eaLnBrk="0" hangingPunct="0">
                <a:spcBef>
                  <a:spcPts val="375"/>
                </a:spcBef>
                <a:buClr>
                  <a:srgbClr val="A28E6A"/>
                </a:buClr>
                <a:buChar char="o"/>
                <a:defRPr sz="2000">
                  <a:solidFill>
                    <a:schemeClr val="tx1"/>
                  </a:solidFill>
                  <a:latin typeface="Franklin Gothic Demi" panose="020B0703020102020204" pitchFamily="34" charset="0"/>
                </a:defRPr>
              </a:lvl5pPr>
              <a:lvl6pPr marL="25146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6pPr>
              <a:lvl7pPr marL="29718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7pPr>
              <a:lvl8pPr marL="34290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8pPr>
              <a:lvl9pPr marL="38862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9pPr>
            </a:lstStyle>
            <a:p>
              <a:pPr eaLnBrk="1" hangingPunct="1">
                <a:spcBef>
                  <a:spcPct val="0"/>
                </a:spcBef>
                <a:buClrTx/>
                <a:buSzTx/>
                <a:buFontTx/>
                <a:buNone/>
              </a:pPr>
              <a:endParaRPr lang="en-GB" altLang="en-US" sz="1800">
                <a:latin typeface="Raleway" panose="020B0503030101060003" pitchFamily="34" charset="0"/>
              </a:endParaRPr>
            </a:p>
          </p:txBody>
        </p:sp>
        <p:sp>
          <p:nvSpPr>
            <p:cNvPr id="10246" name="Oval 6">
              <a:extLst>
                <a:ext uri="{FF2B5EF4-FFF2-40B4-BE49-F238E27FC236}">
                  <a16:creationId xmlns:a16="http://schemas.microsoft.com/office/drawing/2014/main" id="{923F4B36-9668-4CE2-A0F7-18C461F05600}"/>
                </a:ext>
              </a:extLst>
            </p:cNvPr>
            <p:cNvSpPr>
              <a:spLocks noChangeArrowheads="1"/>
            </p:cNvSpPr>
            <p:nvPr/>
          </p:nvSpPr>
          <p:spPr bwMode="auto">
            <a:xfrm>
              <a:off x="4460875" y="2286000"/>
              <a:ext cx="228600" cy="228600"/>
            </a:xfrm>
            <a:prstGeom prst="ellipse">
              <a:avLst/>
            </a:prstGeom>
            <a:solidFill>
              <a:srgbClr val="000099"/>
            </a:solidFill>
            <a:ln w="9525">
              <a:solidFill>
                <a:schemeClr val="tx1"/>
              </a:solidFill>
              <a:round/>
              <a:headEnd/>
              <a:tailEnd/>
            </a:ln>
          </p:spPr>
          <p:txBody>
            <a:bodyPr wrap="none" anchor="ct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Franklin Gothic Demi" panose="020B0703020102020204" pitchFamily="34"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Franklin Gothic Demi" panose="020B0703020102020204" pitchFamily="34"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Franklin Gothic Demi" panose="020B0703020102020204" pitchFamily="34"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Franklin Gothic Demi" panose="020B0703020102020204" pitchFamily="34" charset="0"/>
                </a:defRPr>
              </a:lvl4pPr>
              <a:lvl5pPr marL="2057400" indent="-228600" eaLnBrk="0" hangingPunct="0">
                <a:spcBef>
                  <a:spcPts val="375"/>
                </a:spcBef>
                <a:buClr>
                  <a:srgbClr val="A28E6A"/>
                </a:buClr>
                <a:buChar char="o"/>
                <a:defRPr sz="2000">
                  <a:solidFill>
                    <a:schemeClr val="tx1"/>
                  </a:solidFill>
                  <a:latin typeface="Franklin Gothic Demi" panose="020B0703020102020204" pitchFamily="34" charset="0"/>
                </a:defRPr>
              </a:lvl5pPr>
              <a:lvl6pPr marL="25146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6pPr>
              <a:lvl7pPr marL="29718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7pPr>
              <a:lvl8pPr marL="34290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8pPr>
              <a:lvl9pPr marL="38862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9pPr>
            </a:lstStyle>
            <a:p>
              <a:pPr eaLnBrk="1" hangingPunct="1">
                <a:spcBef>
                  <a:spcPct val="0"/>
                </a:spcBef>
                <a:buClrTx/>
                <a:buSzTx/>
                <a:buFontTx/>
                <a:buNone/>
              </a:pPr>
              <a:endParaRPr lang="en-GB" altLang="en-US" sz="1800">
                <a:latin typeface="Raleway" panose="020B0503030101060003" pitchFamily="34" charset="0"/>
              </a:endParaRPr>
            </a:p>
          </p:txBody>
        </p:sp>
        <p:sp>
          <p:nvSpPr>
            <p:cNvPr id="10247" name="Oval 7">
              <a:extLst>
                <a:ext uri="{FF2B5EF4-FFF2-40B4-BE49-F238E27FC236}">
                  <a16:creationId xmlns:a16="http://schemas.microsoft.com/office/drawing/2014/main" id="{5C4FB9D3-4693-4BB9-9F66-6A61C9206351}"/>
                </a:ext>
              </a:extLst>
            </p:cNvPr>
            <p:cNvSpPr>
              <a:spLocks noChangeArrowheads="1"/>
            </p:cNvSpPr>
            <p:nvPr/>
          </p:nvSpPr>
          <p:spPr bwMode="auto">
            <a:xfrm>
              <a:off x="4994275" y="3657600"/>
              <a:ext cx="228600" cy="228600"/>
            </a:xfrm>
            <a:prstGeom prst="ellipse">
              <a:avLst/>
            </a:prstGeom>
            <a:solidFill>
              <a:srgbClr val="000099"/>
            </a:solidFill>
            <a:ln w="9525">
              <a:solidFill>
                <a:schemeClr val="tx1"/>
              </a:solidFill>
              <a:round/>
              <a:headEnd/>
              <a:tailEnd/>
            </a:ln>
          </p:spPr>
          <p:txBody>
            <a:bodyPr wrap="none" anchor="ct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Franklin Gothic Demi" panose="020B0703020102020204" pitchFamily="34"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Franklin Gothic Demi" panose="020B0703020102020204" pitchFamily="34"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Franklin Gothic Demi" panose="020B0703020102020204" pitchFamily="34"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Franklin Gothic Demi" panose="020B0703020102020204" pitchFamily="34" charset="0"/>
                </a:defRPr>
              </a:lvl4pPr>
              <a:lvl5pPr marL="2057400" indent="-228600" eaLnBrk="0" hangingPunct="0">
                <a:spcBef>
                  <a:spcPts val="375"/>
                </a:spcBef>
                <a:buClr>
                  <a:srgbClr val="A28E6A"/>
                </a:buClr>
                <a:buChar char="o"/>
                <a:defRPr sz="2000">
                  <a:solidFill>
                    <a:schemeClr val="tx1"/>
                  </a:solidFill>
                  <a:latin typeface="Franklin Gothic Demi" panose="020B0703020102020204" pitchFamily="34" charset="0"/>
                </a:defRPr>
              </a:lvl5pPr>
              <a:lvl6pPr marL="25146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6pPr>
              <a:lvl7pPr marL="29718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7pPr>
              <a:lvl8pPr marL="34290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8pPr>
              <a:lvl9pPr marL="38862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9pPr>
            </a:lstStyle>
            <a:p>
              <a:pPr eaLnBrk="1" hangingPunct="1">
                <a:spcBef>
                  <a:spcPct val="0"/>
                </a:spcBef>
                <a:buClrTx/>
                <a:buSzTx/>
                <a:buFontTx/>
                <a:buNone/>
              </a:pPr>
              <a:endParaRPr lang="en-GB" altLang="en-US" sz="1800">
                <a:latin typeface="Raleway" panose="020B0503030101060003" pitchFamily="34" charset="0"/>
              </a:endParaRPr>
            </a:p>
          </p:txBody>
        </p:sp>
        <p:sp>
          <p:nvSpPr>
            <p:cNvPr id="10248" name="Line 8">
              <a:extLst>
                <a:ext uri="{FF2B5EF4-FFF2-40B4-BE49-F238E27FC236}">
                  <a16:creationId xmlns:a16="http://schemas.microsoft.com/office/drawing/2014/main" id="{6B77ACD3-EC64-46FA-83D8-7FB0903B4D0C}"/>
                </a:ext>
              </a:extLst>
            </p:cNvPr>
            <p:cNvSpPr>
              <a:spLocks noChangeShapeType="1"/>
            </p:cNvSpPr>
            <p:nvPr/>
          </p:nvSpPr>
          <p:spPr bwMode="auto">
            <a:xfrm>
              <a:off x="4613275" y="2514600"/>
              <a:ext cx="457200" cy="1143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latin typeface="Raleway" panose="020B0503030101060003" pitchFamily="34" charset="0"/>
              </a:endParaRPr>
            </a:p>
          </p:txBody>
        </p:sp>
        <p:sp>
          <p:nvSpPr>
            <p:cNvPr id="10249" name="Line 9">
              <a:extLst>
                <a:ext uri="{FF2B5EF4-FFF2-40B4-BE49-F238E27FC236}">
                  <a16:creationId xmlns:a16="http://schemas.microsoft.com/office/drawing/2014/main" id="{B0115CE3-51CA-48D5-AD53-EF941F3BB009}"/>
                </a:ext>
              </a:extLst>
            </p:cNvPr>
            <p:cNvSpPr>
              <a:spLocks noChangeShapeType="1"/>
            </p:cNvSpPr>
            <p:nvPr/>
          </p:nvSpPr>
          <p:spPr bwMode="auto">
            <a:xfrm>
              <a:off x="4689475" y="2438400"/>
              <a:ext cx="914400"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latin typeface="Raleway" panose="020B0503030101060003" pitchFamily="34" charset="0"/>
              </a:endParaRPr>
            </a:p>
          </p:txBody>
        </p:sp>
        <p:sp>
          <p:nvSpPr>
            <p:cNvPr id="10250" name="Line 10">
              <a:extLst>
                <a:ext uri="{FF2B5EF4-FFF2-40B4-BE49-F238E27FC236}">
                  <a16:creationId xmlns:a16="http://schemas.microsoft.com/office/drawing/2014/main" id="{00C474B2-2BBA-4BAA-B9D6-E4BC58BC102F}"/>
                </a:ext>
              </a:extLst>
            </p:cNvPr>
            <p:cNvSpPr>
              <a:spLocks noChangeShapeType="1"/>
            </p:cNvSpPr>
            <p:nvPr/>
          </p:nvSpPr>
          <p:spPr bwMode="auto">
            <a:xfrm flipH="1">
              <a:off x="4003675" y="2514600"/>
              <a:ext cx="457200" cy="1143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latin typeface="Raleway" panose="020B0503030101060003" pitchFamily="34" charset="0"/>
              </a:endParaRPr>
            </a:p>
          </p:txBody>
        </p:sp>
        <p:sp>
          <p:nvSpPr>
            <p:cNvPr id="10251" name="Line 11">
              <a:extLst>
                <a:ext uri="{FF2B5EF4-FFF2-40B4-BE49-F238E27FC236}">
                  <a16:creationId xmlns:a16="http://schemas.microsoft.com/office/drawing/2014/main" id="{5CCFB7E5-81DE-4F45-B1A3-1951A6478D01}"/>
                </a:ext>
              </a:extLst>
            </p:cNvPr>
            <p:cNvSpPr>
              <a:spLocks noChangeShapeType="1"/>
            </p:cNvSpPr>
            <p:nvPr/>
          </p:nvSpPr>
          <p:spPr bwMode="auto">
            <a:xfrm rot="-3225450">
              <a:off x="3552032" y="2450307"/>
              <a:ext cx="973137" cy="3937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latin typeface="Raleway" panose="020B0503030101060003" pitchFamily="34" charset="0"/>
              </a:endParaRPr>
            </a:p>
          </p:txBody>
        </p:sp>
      </p:grpSp>
      <p:grpSp>
        <p:nvGrpSpPr>
          <p:cNvPr id="2" name="Group 1" descr="Chain of communication - one by one">
            <a:extLst>
              <a:ext uri="{FF2B5EF4-FFF2-40B4-BE49-F238E27FC236}">
                <a16:creationId xmlns:a16="http://schemas.microsoft.com/office/drawing/2014/main" id="{4F45917B-36A4-4C16-8D9E-F41233E11F4C}"/>
              </a:ext>
            </a:extLst>
          </p:cNvPr>
          <p:cNvGrpSpPr/>
          <p:nvPr/>
        </p:nvGrpSpPr>
        <p:grpSpPr>
          <a:xfrm>
            <a:off x="2093913" y="2133600"/>
            <a:ext cx="228600" cy="2438400"/>
            <a:chOff x="2093913" y="2133600"/>
            <a:chExt cx="228600" cy="2438400"/>
          </a:xfrm>
        </p:grpSpPr>
        <p:sp>
          <p:nvSpPr>
            <p:cNvPr id="10252" name="Oval 12">
              <a:extLst>
                <a:ext uri="{FF2B5EF4-FFF2-40B4-BE49-F238E27FC236}">
                  <a16:creationId xmlns:a16="http://schemas.microsoft.com/office/drawing/2014/main" id="{47F7B407-A8A5-4ED4-93B3-7F7CAA413C9B}"/>
                </a:ext>
              </a:extLst>
            </p:cNvPr>
            <p:cNvSpPr>
              <a:spLocks noChangeArrowheads="1"/>
            </p:cNvSpPr>
            <p:nvPr/>
          </p:nvSpPr>
          <p:spPr bwMode="auto">
            <a:xfrm>
              <a:off x="2093913" y="2133600"/>
              <a:ext cx="228600" cy="228600"/>
            </a:xfrm>
            <a:prstGeom prst="ellipse">
              <a:avLst/>
            </a:prstGeom>
            <a:solidFill>
              <a:srgbClr val="000099"/>
            </a:solidFill>
            <a:ln w="9525">
              <a:solidFill>
                <a:schemeClr val="tx1"/>
              </a:solidFill>
              <a:round/>
              <a:headEnd/>
              <a:tailEnd/>
            </a:ln>
          </p:spPr>
          <p:txBody>
            <a:bodyPr wrap="none" anchor="ct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Franklin Gothic Demi" panose="020B0703020102020204" pitchFamily="34"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Franklin Gothic Demi" panose="020B0703020102020204" pitchFamily="34"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Franklin Gothic Demi" panose="020B0703020102020204" pitchFamily="34"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Franklin Gothic Demi" panose="020B0703020102020204" pitchFamily="34" charset="0"/>
                </a:defRPr>
              </a:lvl4pPr>
              <a:lvl5pPr marL="2057400" indent="-228600" eaLnBrk="0" hangingPunct="0">
                <a:spcBef>
                  <a:spcPts val="375"/>
                </a:spcBef>
                <a:buClr>
                  <a:srgbClr val="A28E6A"/>
                </a:buClr>
                <a:buChar char="o"/>
                <a:defRPr sz="2000">
                  <a:solidFill>
                    <a:schemeClr val="tx1"/>
                  </a:solidFill>
                  <a:latin typeface="Franklin Gothic Demi" panose="020B0703020102020204" pitchFamily="34" charset="0"/>
                </a:defRPr>
              </a:lvl5pPr>
              <a:lvl6pPr marL="25146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6pPr>
              <a:lvl7pPr marL="29718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7pPr>
              <a:lvl8pPr marL="34290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8pPr>
              <a:lvl9pPr marL="38862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9pPr>
            </a:lstStyle>
            <a:p>
              <a:pPr eaLnBrk="1" hangingPunct="1">
                <a:spcBef>
                  <a:spcPct val="0"/>
                </a:spcBef>
                <a:buClrTx/>
                <a:buSzTx/>
                <a:buFontTx/>
                <a:buNone/>
              </a:pPr>
              <a:endParaRPr lang="en-GB" altLang="en-US" sz="1800">
                <a:latin typeface="Raleway" panose="020B0503030101060003" pitchFamily="34" charset="0"/>
              </a:endParaRPr>
            </a:p>
          </p:txBody>
        </p:sp>
        <p:sp>
          <p:nvSpPr>
            <p:cNvPr id="10253" name="Oval 13">
              <a:extLst>
                <a:ext uri="{FF2B5EF4-FFF2-40B4-BE49-F238E27FC236}">
                  <a16:creationId xmlns:a16="http://schemas.microsoft.com/office/drawing/2014/main" id="{C3C4700D-AD6E-4FFF-A284-5F09F46B030E}"/>
                </a:ext>
              </a:extLst>
            </p:cNvPr>
            <p:cNvSpPr>
              <a:spLocks noChangeArrowheads="1"/>
            </p:cNvSpPr>
            <p:nvPr/>
          </p:nvSpPr>
          <p:spPr bwMode="auto">
            <a:xfrm>
              <a:off x="2093913" y="2895600"/>
              <a:ext cx="228600" cy="228600"/>
            </a:xfrm>
            <a:prstGeom prst="ellipse">
              <a:avLst/>
            </a:prstGeom>
            <a:solidFill>
              <a:srgbClr val="000099"/>
            </a:solidFill>
            <a:ln w="9525">
              <a:solidFill>
                <a:schemeClr val="tx1"/>
              </a:solidFill>
              <a:round/>
              <a:headEnd/>
              <a:tailEnd/>
            </a:ln>
          </p:spPr>
          <p:txBody>
            <a:bodyPr wrap="none" anchor="ct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Franklin Gothic Demi" panose="020B0703020102020204" pitchFamily="34"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Franklin Gothic Demi" panose="020B0703020102020204" pitchFamily="34"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Franklin Gothic Demi" panose="020B0703020102020204" pitchFamily="34"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Franklin Gothic Demi" panose="020B0703020102020204" pitchFamily="34" charset="0"/>
                </a:defRPr>
              </a:lvl4pPr>
              <a:lvl5pPr marL="2057400" indent="-228600" eaLnBrk="0" hangingPunct="0">
                <a:spcBef>
                  <a:spcPts val="375"/>
                </a:spcBef>
                <a:buClr>
                  <a:srgbClr val="A28E6A"/>
                </a:buClr>
                <a:buChar char="o"/>
                <a:defRPr sz="2000">
                  <a:solidFill>
                    <a:schemeClr val="tx1"/>
                  </a:solidFill>
                  <a:latin typeface="Franklin Gothic Demi" panose="020B0703020102020204" pitchFamily="34" charset="0"/>
                </a:defRPr>
              </a:lvl5pPr>
              <a:lvl6pPr marL="25146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6pPr>
              <a:lvl7pPr marL="29718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7pPr>
              <a:lvl8pPr marL="34290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8pPr>
              <a:lvl9pPr marL="38862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9pPr>
            </a:lstStyle>
            <a:p>
              <a:pPr eaLnBrk="1" hangingPunct="1">
                <a:spcBef>
                  <a:spcPct val="0"/>
                </a:spcBef>
                <a:buClrTx/>
                <a:buSzTx/>
                <a:buFontTx/>
                <a:buNone/>
              </a:pPr>
              <a:endParaRPr lang="en-GB" altLang="en-US" sz="1800">
                <a:latin typeface="Raleway" panose="020B0503030101060003" pitchFamily="34" charset="0"/>
              </a:endParaRPr>
            </a:p>
          </p:txBody>
        </p:sp>
        <p:sp>
          <p:nvSpPr>
            <p:cNvPr id="10254" name="Oval 14">
              <a:extLst>
                <a:ext uri="{FF2B5EF4-FFF2-40B4-BE49-F238E27FC236}">
                  <a16:creationId xmlns:a16="http://schemas.microsoft.com/office/drawing/2014/main" id="{258F2B65-B2DF-43D7-A56D-FE3793D2DC45}"/>
                </a:ext>
              </a:extLst>
            </p:cNvPr>
            <p:cNvSpPr>
              <a:spLocks noChangeArrowheads="1"/>
            </p:cNvSpPr>
            <p:nvPr/>
          </p:nvSpPr>
          <p:spPr bwMode="auto">
            <a:xfrm>
              <a:off x="2093913" y="3657600"/>
              <a:ext cx="228600" cy="228600"/>
            </a:xfrm>
            <a:prstGeom prst="ellipse">
              <a:avLst/>
            </a:prstGeom>
            <a:solidFill>
              <a:srgbClr val="000099"/>
            </a:solidFill>
            <a:ln w="9525">
              <a:solidFill>
                <a:schemeClr val="tx1"/>
              </a:solidFill>
              <a:round/>
              <a:headEnd/>
              <a:tailEnd/>
            </a:ln>
          </p:spPr>
          <p:txBody>
            <a:bodyPr wrap="none" anchor="ct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Franklin Gothic Demi" panose="020B0703020102020204" pitchFamily="34"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Franklin Gothic Demi" panose="020B0703020102020204" pitchFamily="34"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Franklin Gothic Demi" panose="020B0703020102020204" pitchFamily="34"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Franklin Gothic Demi" panose="020B0703020102020204" pitchFamily="34" charset="0"/>
                </a:defRPr>
              </a:lvl4pPr>
              <a:lvl5pPr marL="2057400" indent="-228600" eaLnBrk="0" hangingPunct="0">
                <a:spcBef>
                  <a:spcPts val="375"/>
                </a:spcBef>
                <a:buClr>
                  <a:srgbClr val="A28E6A"/>
                </a:buClr>
                <a:buChar char="o"/>
                <a:defRPr sz="2000">
                  <a:solidFill>
                    <a:schemeClr val="tx1"/>
                  </a:solidFill>
                  <a:latin typeface="Franklin Gothic Demi" panose="020B0703020102020204" pitchFamily="34" charset="0"/>
                </a:defRPr>
              </a:lvl5pPr>
              <a:lvl6pPr marL="25146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6pPr>
              <a:lvl7pPr marL="29718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7pPr>
              <a:lvl8pPr marL="34290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8pPr>
              <a:lvl9pPr marL="38862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9pPr>
            </a:lstStyle>
            <a:p>
              <a:pPr eaLnBrk="1" hangingPunct="1">
                <a:spcBef>
                  <a:spcPct val="0"/>
                </a:spcBef>
                <a:buClrTx/>
                <a:buSzTx/>
                <a:buFontTx/>
                <a:buNone/>
              </a:pPr>
              <a:endParaRPr lang="en-GB" altLang="en-US" sz="1800">
                <a:latin typeface="Raleway" panose="020B0503030101060003" pitchFamily="34" charset="0"/>
              </a:endParaRPr>
            </a:p>
          </p:txBody>
        </p:sp>
        <p:sp>
          <p:nvSpPr>
            <p:cNvPr id="10255" name="Oval 15">
              <a:extLst>
                <a:ext uri="{FF2B5EF4-FFF2-40B4-BE49-F238E27FC236}">
                  <a16:creationId xmlns:a16="http://schemas.microsoft.com/office/drawing/2014/main" id="{0DF0E849-5C6A-474B-BFD0-785D3ADC87E3}"/>
                </a:ext>
              </a:extLst>
            </p:cNvPr>
            <p:cNvSpPr>
              <a:spLocks noChangeArrowheads="1"/>
            </p:cNvSpPr>
            <p:nvPr/>
          </p:nvSpPr>
          <p:spPr bwMode="auto">
            <a:xfrm>
              <a:off x="2093913" y="4343400"/>
              <a:ext cx="228600" cy="228600"/>
            </a:xfrm>
            <a:prstGeom prst="ellipse">
              <a:avLst/>
            </a:prstGeom>
            <a:solidFill>
              <a:srgbClr val="000099"/>
            </a:solidFill>
            <a:ln w="9525">
              <a:solidFill>
                <a:schemeClr val="tx1"/>
              </a:solidFill>
              <a:round/>
              <a:headEnd/>
              <a:tailEnd/>
            </a:ln>
          </p:spPr>
          <p:txBody>
            <a:bodyPr wrap="none" anchor="ct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Franklin Gothic Demi" panose="020B0703020102020204" pitchFamily="34"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Franklin Gothic Demi" panose="020B0703020102020204" pitchFamily="34"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Franklin Gothic Demi" panose="020B0703020102020204" pitchFamily="34"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Franklin Gothic Demi" panose="020B0703020102020204" pitchFamily="34" charset="0"/>
                </a:defRPr>
              </a:lvl4pPr>
              <a:lvl5pPr marL="2057400" indent="-228600" eaLnBrk="0" hangingPunct="0">
                <a:spcBef>
                  <a:spcPts val="375"/>
                </a:spcBef>
                <a:buClr>
                  <a:srgbClr val="A28E6A"/>
                </a:buClr>
                <a:buChar char="o"/>
                <a:defRPr sz="2000">
                  <a:solidFill>
                    <a:schemeClr val="tx1"/>
                  </a:solidFill>
                  <a:latin typeface="Franklin Gothic Demi" panose="020B0703020102020204" pitchFamily="34" charset="0"/>
                </a:defRPr>
              </a:lvl5pPr>
              <a:lvl6pPr marL="25146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6pPr>
              <a:lvl7pPr marL="29718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7pPr>
              <a:lvl8pPr marL="34290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8pPr>
              <a:lvl9pPr marL="38862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9pPr>
            </a:lstStyle>
            <a:p>
              <a:pPr eaLnBrk="1" hangingPunct="1">
                <a:spcBef>
                  <a:spcPct val="0"/>
                </a:spcBef>
                <a:buClrTx/>
                <a:buSzTx/>
                <a:buFontTx/>
                <a:buNone/>
              </a:pPr>
              <a:endParaRPr lang="en-GB" altLang="en-US" sz="1800">
                <a:latin typeface="Raleway" panose="020B0503030101060003" pitchFamily="34" charset="0"/>
              </a:endParaRPr>
            </a:p>
          </p:txBody>
        </p:sp>
        <p:sp>
          <p:nvSpPr>
            <p:cNvPr id="10256" name="Line 16">
              <a:extLst>
                <a:ext uri="{FF2B5EF4-FFF2-40B4-BE49-F238E27FC236}">
                  <a16:creationId xmlns:a16="http://schemas.microsoft.com/office/drawing/2014/main" id="{76EFDE6A-97B3-422D-8ADE-0786418DB488}"/>
                </a:ext>
              </a:extLst>
            </p:cNvPr>
            <p:cNvSpPr>
              <a:spLocks noChangeShapeType="1"/>
            </p:cNvSpPr>
            <p:nvPr/>
          </p:nvSpPr>
          <p:spPr bwMode="auto">
            <a:xfrm>
              <a:off x="2208213" y="2362200"/>
              <a:ext cx="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latin typeface="Raleway" panose="020B0503030101060003" pitchFamily="34" charset="0"/>
              </a:endParaRPr>
            </a:p>
          </p:txBody>
        </p:sp>
        <p:sp>
          <p:nvSpPr>
            <p:cNvPr id="10257" name="Line 17">
              <a:extLst>
                <a:ext uri="{FF2B5EF4-FFF2-40B4-BE49-F238E27FC236}">
                  <a16:creationId xmlns:a16="http://schemas.microsoft.com/office/drawing/2014/main" id="{7E423939-0CDA-467E-8513-F16CB7520CDE}"/>
                </a:ext>
              </a:extLst>
            </p:cNvPr>
            <p:cNvSpPr>
              <a:spLocks noChangeShapeType="1"/>
            </p:cNvSpPr>
            <p:nvPr/>
          </p:nvSpPr>
          <p:spPr bwMode="auto">
            <a:xfrm>
              <a:off x="2208213" y="3124200"/>
              <a:ext cx="0" cy="5334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latin typeface="Raleway" panose="020B0503030101060003" pitchFamily="34" charset="0"/>
              </a:endParaRPr>
            </a:p>
          </p:txBody>
        </p:sp>
        <p:sp>
          <p:nvSpPr>
            <p:cNvPr id="10258" name="Line 18">
              <a:extLst>
                <a:ext uri="{FF2B5EF4-FFF2-40B4-BE49-F238E27FC236}">
                  <a16:creationId xmlns:a16="http://schemas.microsoft.com/office/drawing/2014/main" id="{ED819E72-1A09-454C-998E-9943EAD8B7AE}"/>
                </a:ext>
              </a:extLst>
            </p:cNvPr>
            <p:cNvSpPr>
              <a:spLocks noChangeShapeType="1"/>
            </p:cNvSpPr>
            <p:nvPr/>
          </p:nvSpPr>
          <p:spPr bwMode="auto">
            <a:xfrm>
              <a:off x="2208213" y="3886200"/>
              <a:ext cx="0"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latin typeface="Raleway" panose="020B0503030101060003" pitchFamily="34" charset="0"/>
              </a:endParaRPr>
            </a:p>
          </p:txBody>
        </p:sp>
      </p:grpSp>
      <p:grpSp>
        <p:nvGrpSpPr>
          <p:cNvPr id="4" name="Group 3" descr="All channels">
            <a:extLst>
              <a:ext uri="{FF2B5EF4-FFF2-40B4-BE49-F238E27FC236}">
                <a16:creationId xmlns:a16="http://schemas.microsoft.com/office/drawing/2014/main" id="{B1D95911-A7C3-4E77-B341-229F69B8C077}"/>
              </a:ext>
            </a:extLst>
          </p:cNvPr>
          <p:cNvGrpSpPr/>
          <p:nvPr/>
        </p:nvGrpSpPr>
        <p:grpSpPr>
          <a:xfrm>
            <a:off x="6670675" y="2133600"/>
            <a:ext cx="2362200" cy="1752600"/>
            <a:chOff x="6670675" y="2133600"/>
            <a:chExt cx="2362200" cy="1752600"/>
          </a:xfrm>
        </p:grpSpPr>
        <p:sp>
          <p:nvSpPr>
            <p:cNvPr id="10259" name="Oval 19">
              <a:extLst>
                <a:ext uri="{FF2B5EF4-FFF2-40B4-BE49-F238E27FC236}">
                  <a16:creationId xmlns:a16="http://schemas.microsoft.com/office/drawing/2014/main" id="{CB30A026-0425-4AA7-9C97-7AC96469486B}"/>
                </a:ext>
              </a:extLst>
            </p:cNvPr>
            <p:cNvSpPr>
              <a:spLocks noChangeArrowheads="1"/>
            </p:cNvSpPr>
            <p:nvPr/>
          </p:nvSpPr>
          <p:spPr bwMode="auto">
            <a:xfrm>
              <a:off x="8804275" y="2792413"/>
              <a:ext cx="228600" cy="228600"/>
            </a:xfrm>
            <a:prstGeom prst="ellipse">
              <a:avLst/>
            </a:prstGeom>
            <a:solidFill>
              <a:srgbClr val="000099"/>
            </a:solidFill>
            <a:ln w="9525">
              <a:solidFill>
                <a:schemeClr val="tx1"/>
              </a:solidFill>
              <a:round/>
              <a:headEnd/>
              <a:tailEnd/>
            </a:ln>
          </p:spPr>
          <p:txBody>
            <a:bodyPr wrap="none" anchor="ct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Franklin Gothic Demi" panose="020B0703020102020204" pitchFamily="34"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Franklin Gothic Demi" panose="020B0703020102020204" pitchFamily="34"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Franklin Gothic Demi" panose="020B0703020102020204" pitchFamily="34"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Franklin Gothic Demi" panose="020B0703020102020204" pitchFamily="34" charset="0"/>
                </a:defRPr>
              </a:lvl4pPr>
              <a:lvl5pPr marL="2057400" indent="-228600" eaLnBrk="0" hangingPunct="0">
                <a:spcBef>
                  <a:spcPts val="375"/>
                </a:spcBef>
                <a:buClr>
                  <a:srgbClr val="A28E6A"/>
                </a:buClr>
                <a:buChar char="o"/>
                <a:defRPr sz="2000">
                  <a:solidFill>
                    <a:schemeClr val="tx1"/>
                  </a:solidFill>
                  <a:latin typeface="Franklin Gothic Demi" panose="020B0703020102020204" pitchFamily="34" charset="0"/>
                </a:defRPr>
              </a:lvl5pPr>
              <a:lvl6pPr marL="25146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6pPr>
              <a:lvl7pPr marL="29718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7pPr>
              <a:lvl8pPr marL="34290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8pPr>
              <a:lvl9pPr marL="38862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9pPr>
            </a:lstStyle>
            <a:p>
              <a:pPr eaLnBrk="1" hangingPunct="1">
                <a:spcBef>
                  <a:spcPct val="0"/>
                </a:spcBef>
                <a:buClrTx/>
                <a:buSzTx/>
                <a:buFontTx/>
                <a:buNone/>
              </a:pPr>
              <a:endParaRPr lang="en-GB" altLang="en-US" sz="1800">
                <a:latin typeface="Raleway" panose="020B0503030101060003" pitchFamily="34" charset="0"/>
              </a:endParaRPr>
            </a:p>
          </p:txBody>
        </p:sp>
        <p:sp>
          <p:nvSpPr>
            <p:cNvPr id="10260" name="Oval 20">
              <a:extLst>
                <a:ext uri="{FF2B5EF4-FFF2-40B4-BE49-F238E27FC236}">
                  <a16:creationId xmlns:a16="http://schemas.microsoft.com/office/drawing/2014/main" id="{1CB4EB66-04D8-4E8C-AB46-0CAE48B6A843}"/>
                </a:ext>
              </a:extLst>
            </p:cNvPr>
            <p:cNvSpPr>
              <a:spLocks noChangeArrowheads="1"/>
            </p:cNvSpPr>
            <p:nvPr/>
          </p:nvSpPr>
          <p:spPr bwMode="auto">
            <a:xfrm>
              <a:off x="6670675" y="2868613"/>
              <a:ext cx="228600" cy="228600"/>
            </a:xfrm>
            <a:prstGeom prst="ellipse">
              <a:avLst/>
            </a:prstGeom>
            <a:solidFill>
              <a:srgbClr val="000099"/>
            </a:solidFill>
            <a:ln w="9525">
              <a:solidFill>
                <a:schemeClr val="tx1"/>
              </a:solidFill>
              <a:round/>
              <a:headEnd/>
              <a:tailEnd/>
            </a:ln>
          </p:spPr>
          <p:txBody>
            <a:bodyPr wrap="none" anchor="ct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Franklin Gothic Demi" panose="020B0703020102020204" pitchFamily="34"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Franklin Gothic Demi" panose="020B0703020102020204" pitchFamily="34"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Franklin Gothic Demi" panose="020B0703020102020204" pitchFamily="34"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Franklin Gothic Demi" panose="020B0703020102020204" pitchFamily="34" charset="0"/>
                </a:defRPr>
              </a:lvl4pPr>
              <a:lvl5pPr marL="2057400" indent="-228600" eaLnBrk="0" hangingPunct="0">
                <a:spcBef>
                  <a:spcPts val="375"/>
                </a:spcBef>
                <a:buClr>
                  <a:srgbClr val="A28E6A"/>
                </a:buClr>
                <a:buChar char="o"/>
                <a:defRPr sz="2000">
                  <a:solidFill>
                    <a:schemeClr val="tx1"/>
                  </a:solidFill>
                  <a:latin typeface="Franklin Gothic Demi" panose="020B0703020102020204" pitchFamily="34" charset="0"/>
                </a:defRPr>
              </a:lvl5pPr>
              <a:lvl6pPr marL="25146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6pPr>
              <a:lvl7pPr marL="29718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7pPr>
              <a:lvl8pPr marL="34290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8pPr>
              <a:lvl9pPr marL="38862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9pPr>
            </a:lstStyle>
            <a:p>
              <a:pPr eaLnBrk="1" hangingPunct="1">
                <a:spcBef>
                  <a:spcPct val="0"/>
                </a:spcBef>
                <a:buClrTx/>
                <a:buSzTx/>
                <a:buFontTx/>
                <a:buNone/>
              </a:pPr>
              <a:endParaRPr lang="en-GB" altLang="en-US" sz="1800">
                <a:latin typeface="Raleway" panose="020B0503030101060003" pitchFamily="34" charset="0"/>
              </a:endParaRPr>
            </a:p>
          </p:txBody>
        </p:sp>
        <p:sp>
          <p:nvSpPr>
            <p:cNvPr id="10261" name="Oval 21">
              <a:extLst>
                <a:ext uri="{FF2B5EF4-FFF2-40B4-BE49-F238E27FC236}">
                  <a16:creationId xmlns:a16="http://schemas.microsoft.com/office/drawing/2014/main" id="{45DE1144-547B-442D-9C84-51E18DCBF1DB}"/>
                </a:ext>
              </a:extLst>
            </p:cNvPr>
            <p:cNvSpPr>
              <a:spLocks noChangeArrowheads="1"/>
            </p:cNvSpPr>
            <p:nvPr/>
          </p:nvSpPr>
          <p:spPr bwMode="auto">
            <a:xfrm>
              <a:off x="7204075" y="3657600"/>
              <a:ext cx="228600" cy="228600"/>
            </a:xfrm>
            <a:prstGeom prst="ellipse">
              <a:avLst/>
            </a:prstGeom>
            <a:solidFill>
              <a:srgbClr val="000099"/>
            </a:solidFill>
            <a:ln w="9525">
              <a:solidFill>
                <a:schemeClr val="tx1"/>
              </a:solidFill>
              <a:round/>
              <a:headEnd/>
              <a:tailEnd/>
            </a:ln>
          </p:spPr>
          <p:txBody>
            <a:bodyPr wrap="none" anchor="ct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Franklin Gothic Demi" panose="020B0703020102020204" pitchFamily="34"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Franklin Gothic Demi" panose="020B0703020102020204" pitchFamily="34"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Franklin Gothic Demi" panose="020B0703020102020204" pitchFamily="34"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Franklin Gothic Demi" panose="020B0703020102020204" pitchFamily="34" charset="0"/>
                </a:defRPr>
              </a:lvl4pPr>
              <a:lvl5pPr marL="2057400" indent="-228600" eaLnBrk="0" hangingPunct="0">
                <a:spcBef>
                  <a:spcPts val="375"/>
                </a:spcBef>
                <a:buClr>
                  <a:srgbClr val="A28E6A"/>
                </a:buClr>
                <a:buChar char="o"/>
                <a:defRPr sz="2000">
                  <a:solidFill>
                    <a:schemeClr val="tx1"/>
                  </a:solidFill>
                  <a:latin typeface="Franklin Gothic Demi" panose="020B0703020102020204" pitchFamily="34" charset="0"/>
                </a:defRPr>
              </a:lvl5pPr>
              <a:lvl6pPr marL="25146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6pPr>
              <a:lvl7pPr marL="29718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7pPr>
              <a:lvl8pPr marL="34290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8pPr>
              <a:lvl9pPr marL="38862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9pPr>
            </a:lstStyle>
            <a:p>
              <a:pPr eaLnBrk="1" hangingPunct="1">
                <a:spcBef>
                  <a:spcPct val="0"/>
                </a:spcBef>
                <a:buClrTx/>
                <a:buSzTx/>
                <a:buFontTx/>
                <a:buNone/>
              </a:pPr>
              <a:endParaRPr lang="en-GB" altLang="en-US" sz="1800">
                <a:latin typeface="Raleway" panose="020B0503030101060003" pitchFamily="34" charset="0"/>
              </a:endParaRPr>
            </a:p>
          </p:txBody>
        </p:sp>
        <p:sp>
          <p:nvSpPr>
            <p:cNvPr id="10262" name="Oval 22">
              <a:extLst>
                <a:ext uri="{FF2B5EF4-FFF2-40B4-BE49-F238E27FC236}">
                  <a16:creationId xmlns:a16="http://schemas.microsoft.com/office/drawing/2014/main" id="{4B04DD72-B696-4670-966E-114568E51670}"/>
                </a:ext>
              </a:extLst>
            </p:cNvPr>
            <p:cNvSpPr>
              <a:spLocks noChangeArrowheads="1"/>
            </p:cNvSpPr>
            <p:nvPr/>
          </p:nvSpPr>
          <p:spPr bwMode="auto">
            <a:xfrm>
              <a:off x="7737475" y="2259013"/>
              <a:ext cx="228600" cy="228600"/>
            </a:xfrm>
            <a:prstGeom prst="ellipse">
              <a:avLst/>
            </a:prstGeom>
            <a:solidFill>
              <a:srgbClr val="000099"/>
            </a:solidFill>
            <a:ln w="9525">
              <a:solidFill>
                <a:schemeClr val="tx1"/>
              </a:solidFill>
              <a:round/>
              <a:headEnd/>
              <a:tailEnd/>
            </a:ln>
          </p:spPr>
          <p:txBody>
            <a:bodyPr wrap="none" anchor="ct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Franklin Gothic Demi" panose="020B0703020102020204" pitchFamily="34"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Franklin Gothic Demi" panose="020B0703020102020204" pitchFamily="34"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Franklin Gothic Demi" panose="020B0703020102020204" pitchFamily="34"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Franklin Gothic Demi" panose="020B0703020102020204" pitchFamily="34" charset="0"/>
                </a:defRPr>
              </a:lvl4pPr>
              <a:lvl5pPr marL="2057400" indent="-228600" eaLnBrk="0" hangingPunct="0">
                <a:spcBef>
                  <a:spcPts val="375"/>
                </a:spcBef>
                <a:buClr>
                  <a:srgbClr val="A28E6A"/>
                </a:buClr>
                <a:buChar char="o"/>
                <a:defRPr sz="2000">
                  <a:solidFill>
                    <a:schemeClr val="tx1"/>
                  </a:solidFill>
                  <a:latin typeface="Franklin Gothic Demi" panose="020B0703020102020204" pitchFamily="34" charset="0"/>
                </a:defRPr>
              </a:lvl5pPr>
              <a:lvl6pPr marL="25146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6pPr>
              <a:lvl7pPr marL="29718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7pPr>
              <a:lvl8pPr marL="34290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8pPr>
              <a:lvl9pPr marL="38862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9pPr>
            </a:lstStyle>
            <a:p>
              <a:pPr eaLnBrk="1" hangingPunct="1">
                <a:spcBef>
                  <a:spcPct val="0"/>
                </a:spcBef>
                <a:buClrTx/>
                <a:buSzTx/>
                <a:buFontTx/>
                <a:buNone/>
              </a:pPr>
              <a:endParaRPr lang="en-GB" altLang="en-US" sz="1800">
                <a:latin typeface="Raleway" panose="020B0503030101060003" pitchFamily="34" charset="0"/>
              </a:endParaRPr>
            </a:p>
          </p:txBody>
        </p:sp>
        <p:sp>
          <p:nvSpPr>
            <p:cNvPr id="10263" name="Oval 23">
              <a:extLst>
                <a:ext uri="{FF2B5EF4-FFF2-40B4-BE49-F238E27FC236}">
                  <a16:creationId xmlns:a16="http://schemas.microsoft.com/office/drawing/2014/main" id="{F552610C-F224-4826-B9D1-E2BFCC025D7C}"/>
                </a:ext>
              </a:extLst>
            </p:cNvPr>
            <p:cNvSpPr>
              <a:spLocks noChangeArrowheads="1"/>
            </p:cNvSpPr>
            <p:nvPr/>
          </p:nvSpPr>
          <p:spPr bwMode="auto">
            <a:xfrm>
              <a:off x="8194675" y="3657600"/>
              <a:ext cx="228600" cy="228600"/>
            </a:xfrm>
            <a:prstGeom prst="ellipse">
              <a:avLst/>
            </a:prstGeom>
            <a:solidFill>
              <a:srgbClr val="000099"/>
            </a:solidFill>
            <a:ln w="9525">
              <a:solidFill>
                <a:schemeClr val="tx1"/>
              </a:solidFill>
              <a:round/>
              <a:headEnd/>
              <a:tailEnd/>
            </a:ln>
          </p:spPr>
          <p:txBody>
            <a:bodyPr wrap="none" anchor="ct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Franklin Gothic Demi" panose="020B0703020102020204" pitchFamily="34"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Franklin Gothic Demi" panose="020B0703020102020204" pitchFamily="34"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Franklin Gothic Demi" panose="020B0703020102020204" pitchFamily="34"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Franklin Gothic Demi" panose="020B0703020102020204" pitchFamily="34" charset="0"/>
                </a:defRPr>
              </a:lvl4pPr>
              <a:lvl5pPr marL="2057400" indent="-228600" eaLnBrk="0" hangingPunct="0">
                <a:spcBef>
                  <a:spcPts val="375"/>
                </a:spcBef>
                <a:buClr>
                  <a:srgbClr val="A28E6A"/>
                </a:buClr>
                <a:buChar char="o"/>
                <a:defRPr sz="2000">
                  <a:solidFill>
                    <a:schemeClr val="tx1"/>
                  </a:solidFill>
                  <a:latin typeface="Franklin Gothic Demi" panose="020B0703020102020204" pitchFamily="34" charset="0"/>
                </a:defRPr>
              </a:lvl5pPr>
              <a:lvl6pPr marL="25146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6pPr>
              <a:lvl7pPr marL="29718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7pPr>
              <a:lvl8pPr marL="34290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8pPr>
              <a:lvl9pPr marL="38862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9pPr>
            </a:lstStyle>
            <a:p>
              <a:pPr eaLnBrk="1" hangingPunct="1">
                <a:spcBef>
                  <a:spcPct val="0"/>
                </a:spcBef>
                <a:buClrTx/>
                <a:buSzTx/>
                <a:buFontTx/>
                <a:buNone/>
              </a:pPr>
              <a:endParaRPr lang="en-GB" altLang="en-US" sz="1800">
                <a:latin typeface="Raleway" panose="020B0503030101060003" pitchFamily="34" charset="0"/>
              </a:endParaRPr>
            </a:p>
          </p:txBody>
        </p:sp>
        <p:sp>
          <p:nvSpPr>
            <p:cNvPr id="10264" name="Line 24">
              <a:extLst>
                <a:ext uri="{FF2B5EF4-FFF2-40B4-BE49-F238E27FC236}">
                  <a16:creationId xmlns:a16="http://schemas.microsoft.com/office/drawing/2014/main" id="{DE905756-9F19-44F7-809C-1584B1C8E145}"/>
                </a:ext>
              </a:extLst>
            </p:cNvPr>
            <p:cNvSpPr>
              <a:spLocks noChangeShapeType="1"/>
            </p:cNvSpPr>
            <p:nvPr/>
          </p:nvSpPr>
          <p:spPr bwMode="auto">
            <a:xfrm flipH="1">
              <a:off x="8347075" y="3048001"/>
              <a:ext cx="533400" cy="65881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latin typeface="Raleway" panose="020B0503030101060003" pitchFamily="34" charset="0"/>
              </a:endParaRPr>
            </a:p>
          </p:txBody>
        </p:sp>
        <p:sp>
          <p:nvSpPr>
            <p:cNvPr id="10265" name="Line 25">
              <a:extLst>
                <a:ext uri="{FF2B5EF4-FFF2-40B4-BE49-F238E27FC236}">
                  <a16:creationId xmlns:a16="http://schemas.microsoft.com/office/drawing/2014/main" id="{91D5D4B3-CF4E-4A26-8B9C-84553B5779EA}"/>
                </a:ext>
              </a:extLst>
            </p:cNvPr>
            <p:cNvSpPr>
              <a:spLocks noChangeShapeType="1"/>
            </p:cNvSpPr>
            <p:nvPr/>
          </p:nvSpPr>
          <p:spPr bwMode="auto">
            <a:xfrm>
              <a:off x="7966075" y="2362200"/>
              <a:ext cx="914400" cy="457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latin typeface="Raleway" panose="020B0503030101060003" pitchFamily="34" charset="0"/>
              </a:endParaRPr>
            </a:p>
          </p:txBody>
        </p:sp>
        <p:sp>
          <p:nvSpPr>
            <p:cNvPr id="10266" name="Line 26">
              <a:extLst>
                <a:ext uri="{FF2B5EF4-FFF2-40B4-BE49-F238E27FC236}">
                  <a16:creationId xmlns:a16="http://schemas.microsoft.com/office/drawing/2014/main" id="{B88C9AEA-5F4B-42CB-A21F-040D10525A61}"/>
                </a:ext>
              </a:extLst>
            </p:cNvPr>
            <p:cNvSpPr>
              <a:spLocks noChangeShapeType="1"/>
            </p:cNvSpPr>
            <p:nvPr/>
          </p:nvSpPr>
          <p:spPr bwMode="auto">
            <a:xfrm>
              <a:off x="6823075" y="3048001"/>
              <a:ext cx="457200" cy="582613"/>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latin typeface="Raleway" panose="020B0503030101060003" pitchFamily="34" charset="0"/>
              </a:endParaRPr>
            </a:p>
          </p:txBody>
        </p:sp>
        <p:sp>
          <p:nvSpPr>
            <p:cNvPr id="10267" name="Line 27">
              <a:extLst>
                <a:ext uri="{FF2B5EF4-FFF2-40B4-BE49-F238E27FC236}">
                  <a16:creationId xmlns:a16="http://schemas.microsoft.com/office/drawing/2014/main" id="{50F2DAA6-1B2D-438D-9876-40A662AAA7DE}"/>
                </a:ext>
              </a:extLst>
            </p:cNvPr>
            <p:cNvSpPr>
              <a:spLocks noChangeShapeType="1"/>
            </p:cNvSpPr>
            <p:nvPr/>
          </p:nvSpPr>
          <p:spPr bwMode="auto">
            <a:xfrm rot="-3225450">
              <a:off x="6828631" y="2423319"/>
              <a:ext cx="973138" cy="3937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latin typeface="Raleway" panose="020B0503030101060003" pitchFamily="34" charset="0"/>
              </a:endParaRPr>
            </a:p>
          </p:txBody>
        </p:sp>
        <p:sp>
          <p:nvSpPr>
            <p:cNvPr id="10268" name="Line 28">
              <a:extLst>
                <a:ext uri="{FF2B5EF4-FFF2-40B4-BE49-F238E27FC236}">
                  <a16:creationId xmlns:a16="http://schemas.microsoft.com/office/drawing/2014/main" id="{CE58F739-EA28-4AC8-80B1-04D22969BCEB}"/>
                </a:ext>
              </a:extLst>
            </p:cNvPr>
            <p:cNvSpPr>
              <a:spLocks noChangeShapeType="1"/>
            </p:cNvSpPr>
            <p:nvPr/>
          </p:nvSpPr>
          <p:spPr bwMode="auto">
            <a:xfrm>
              <a:off x="7432675" y="3810000"/>
              <a:ext cx="762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latin typeface="Raleway" panose="020B0503030101060003" pitchFamily="34" charset="0"/>
              </a:endParaRPr>
            </a:p>
          </p:txBody>
        </p:sp>
        <p:sp>
          <p:nvSpPr>
            <p:cNvPr id="10269" name="Line 29">
              <a:extLst>
                <a:ext uri="{FF2B5EF4-FFF2-40B4-BE49-F238E27FC236}">
                  <a16:creationId xmlns:a16="http://schemas.microsoft.com/office/drawing/2014/main" id="{3A411867-A18E-4049-991D-420D095A5590}"/>
                </a:ext>
              </a:extLst>
            </p:cNvPr>
            <p:cNvSpPr>
              <a:spLocks noChangeShapeType="1"/>
            </p:cNvSpPr>
            <p:nvPr/>
          </p:nvSpPr>
          <p:spPr bwMode="auto">
            <a:xfrm flipV="1">
              <a:off x="7280275" y="2438400"/>
              <a:ext cx="533400" cy="1219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latin typeface="Raleway" panose="020B0503030101060003" pitchFamily="34" charset="0"/>
              </a:endParaRPr>
            </a:p>
          </p:txBody>
        </p:sp>
        <p:sp>
          <p:nvSpPr>
            <p:cNvPr id="10270" name="Line 30">
              <a:extLst>
                <a:ext uri="{FF2B5EF4-FFF2-40B4-BE49-F238E27FC236}">
                  <a16:creationId xmlns:a16="http://schemas.microsoft.com/office/drawing/2014/main" id="{537ABD08-0311-4C24-B660-C90981B5AA29}"/>
                </a:ext>
              </a:extLst>
            </p:cNvPr>
            <p:cNvSpPr>
              <a:spLocks noChangeShapeType="1"/>
            </p:cNvSpPr>
            <p:nvPr/>
          </p:nvSpPr>
          <p:spPr bwMode="auto">
            <a:xfrm>
              <a:off x="7813675" y="2438400"/>
              <a:ext cx="457200" cy="12192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latin typeface="Raleway" panose="020B0503030101060003" pitchFamily="34" charset="0"/>
              </a:endParaRPr>
            </a:p>
          </p:txBody>
        </p:sp>
        <p:sp>
          <p:nvSpPr>
            <p:cNvPr id="10271" name="Line 31">
              <a:extLst>
                <a:ext uri="{FF2B5EF4-FFF2-40B4-BE49-F238E27FC236}">
                  <a16:creationId xmlns:a16="http://schemas.microsoft.com/office/drawing/2014/main" id="{DA47F449-0748-4F27-87B2-3236CDA71F3F}"/>
                </a:ext>
              </a:extLst>
            </p:cNvPr>
            <p:cNvSpPr>
              <a:spLocks noChangeShapeType="1"/>
            </p:cNvSpPr>
            <p:nvPr/>
          </p:nvSpPr>
          <p:spPr bwMode="auto">
            <a:xfrm flipV="1">
              <a:off x="7280275" y="2895600"/>
              <a:ext cx="1524000" cy="7620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latin typeface="Raleway" panose="020B0503030101060003" pitchFamily="34" charset="0"/>
              </a:endParaRPr>
            </a:p>
          </p:txBody>
        </p:sp>
        <p:sp>
          <p:nvSpPr>
            <p:cNvPr id="10272" name="Line 32">
              <a:extLst>
                <a:ext uri="{FF2B5EF4-FFF2-40B4-BE49-F238E27FC236}">
                  <a16:creationId xmlns:a16="http://schemas.microsoft.com/office/drawing/2014/main" id="{FA39A059-F8FA-4CF0-B947-5E0575BB0AC4}"/>
                </a:ext>
              </a:extLst>
            </p:cNvPr>
            <p:cNvSpPr>
              <a:spLocks noChangeShapeType="1"/>
            </p:cNvSpPr>
            <p:nvPr/>
          </p:nvSpPr>
          <p:spPr bwMode="auto">
            <a:xfrm flipH="1">
              <a:off x="6899275" y="2895600"/>
              <a:ext cx="1905000" cy="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latin typeface="Raleway" panose="020B0503030101060003" pitchFamily="34" charset="0"/>
              </a:endParaRPr>
            </a:p>
          </p:txBody>
        </p:sp>
        <p:sp>
          <p:nvSpPr>
            <p:cNvPr id="10273" name="Line 33">
              <a:extLst>
                <a:ext uri="{FF2B5EF4-FFF2-40B4-BE49-F238E27FC236}">
                  <a16:creationId xmlns:a16="http://schemas.microsoft.com/office/drawing/2014/main" id="{34970A40-940C-4752-8EE1-12455E4A9A30}"/>
                </a:ext>
              </a:extLst>
            </p:cNvPr>
            <p:cNvSpPr>
              <a:spLocks noChangeShapeType="1"/>
            </p:cNvSpPr>
            <p:nvPr/>
          </p:nvSpPr>
          <p:spPr bwMode="auto">
            <a:xfrm>
              <a:off x="6899275" y="2971800"/>
              <a:ext cx="1371600" cy="685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latin typeface="Raleway" panose="020B0503030101060003" pitchFamily="34" charset="0"/>
              </a:endParaRPr>
            </a:p>
          </p:txBody>
        </p:sp>
      </p:grpSp>
      <p:sp>
        <p:nvSpPr>
          <p:cNvPr id="10274" name="Rectangle 34">
            <a:extLst>
              <a:ext uri="{FF2B5EF4-FFF2-40B4-BE49-F238E27FC236}">
                <a16:creationId xmlns:a16="http://schemas.microsoft.com/office/drawing/2014/main" id="{BC0C2BDB-CA3C-4921-B9D3-CDA823B10D71}"/>
              </a:ext>
            </a:extLst>
          </p:cNvPr>
          <p:cNvSpPr>
            <a:spLocks noChangeArrowheads="1"/>
          </p:cNvSpPr>
          <p:nvPr/>
        </p:nvSpPr>
        <p:spPr bwMode="auto">
          <a:xfrm>
            <a:off x="1789113" y="4876800"/>
            <a:ext cx="8382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Franklin Gothic Demi" panose="020B0703020102020204" pitchFamily="34"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Franklin Gothic Demi" panose="020B0703020102020204" pitchFamily="34"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Franklin Gothic Demi" panose="020B0703020102020204" pitchFamily="34"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Franklin Gothic Demi" panose="020B0703020102020204" pitchFamily="34" charset="0"/>
              </a:defRPr>
            </a:lvl4pPr>
            <a:lvl5pPr marL="2057400" indent="-228600" eaLnBrk="0" hangingPunct="0">
              <a:spcBef>
                <a:spcPts val="375"/>
              </a:spcBef>
              <a:buClr>
                <a:srgbClr val="A28E6A"/>
              </a:buClr>
              <a:buChar char="o"/>
              <a:defRPr sz="2000">
                <a:solidFill>
                  <a:schemeClr val="tx1"/>
                </a:solidFill>
                <a:latin typeface="Franklin Gothic Demi" panose="020B0703020102020204" pitchFamily="34" charset="0"/>
              </a:defRPr>
            </a:lvl5pPr>
            <a:lvl6pPr marL="25146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6pPr>
            <a:lvl7pPr marL="29718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7pPr>
            <a:lvl8pPr marL="34290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8pPr>
            <a:lvl9pPr marL="38862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9pPr>
          </a:lstStyle>
          <a:p>
            <a:pPr algn="ctr" eaLnBrk="1" hangingPunct="1">
              <a:spcBef>
                <a:spcPct val="0"/>
              </a:spcBef>
              <a:buClrTx/>
              <a:buSzTx/>
              <a:buFontTx/>
              <a:buNone/>
            </a:pPr>
            <a:r>
              <a:rPr lang="en-US" altLang="en-US" sz="2800">
                <a:latin typeface="Raleway" panose="020B0503030101060003" pitchFamily="34" charset="0"/>
              </a:rPr>
              <a:t>Chain</a:t>
            </a:r>
          </a:p>
        </p:txBody>
      </p:sp>
      <p:sp>
        <p:nvSpPr>
          <p:cNvPr id="10275" name="Rectangle 35">
            <a:extLst>
              <a:ext uri="{FF2B5EF4-FFF2-40B4-BE49-F238E27FC236}">
                <a16:creationId xmlns:a16="http://schemas.microsoft.com/office/drawing/2014/main" id="{CBF3CCA1-DBB2-4794-8D94-00F42E34AB41}"/>
              </a:ext>
            </a:extLst>
          </p:cNvPr>
          <p:cNvSpPr>
            <a:spLocks noChangeArrowheads="1"/>
          </p:cNvSpPr>
          <p:nvPr/>
        </p:nvSpPr>
        <p:spPr bwMode="auto">
          <a:xfrm>
            <a:off x="4308475" y="4876800"/>
            <a:ext cx="8382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Franklin Gothic Demi" panose="020B0703020102020204" pitchFamily="34"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Franklin Gothic Demi" panose="020B0703020102020204" pitchFamily="34"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Franklin Gothic Demi" panose="020B0703020102020204" pitchFamily="34"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Franklin Gothic Demi" panose="020B0703020102020204" pitchFamily="34" charset="0"/>
              </a:defRPr>
            </a:lvl4pPr>
            <a:lvl5pPr marL="2057400" indent="-228600" eaLnBrk="0" hangingPunct="0">
              <a:spcBef>
                <a:spcPts val="375"/>
              </a:spcBef>
              <a:buClr>
                <a:srgbClr val="A28E6A"/>
              </a:buClr>
              <a:buChar char="o"/>
              <a:defRPr sz="2000">
                <a:solidFill>
                  <a:schemeClr val="tx1"/>
                </a:solidFill>
                <a:latin typeface="Franklin Gothic Demi" panose="020B0703020102020204" pitchFamily="34" charset="0"/>
              </a:defRPr>
            </a:lvl5pPr>
            <a:lvl6pPr marL="25146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6pPr>
            <a:lvl7pPr marL="29718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7pPr>
            <a:lvl8pPr marL="34290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8pPr>
            <a:lvl9pPr marL="38862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9pPr>
          </a:lstStyle>
          <a:p>
            <a:pPr algn="ctr" eaLnBrk="1" hangingPunct="1">
              <a:spcBef>
                <a:spcPct val="0"/>
              </a:spcBef>
              <a:buClrTx/>
              <a:buSzTx/>
              <a:buFontTx/>
              <a:buNone/>
            </a:pPr>
            <a:r>
              <a:rPr lang="en-US" altLang="en-US" sz="2800">
                <a:latin typeface="Raleway" panose="020B0503030101060003" pitchFamily="34" charset="0"/>
              </a:rPr>
              <a:t>Wheel</a:t>
            </a:r>
          </a:p>
        </p:txBody>
      </p:sp>
      <p:sp>
        <p:nvSpPr>
          <p:cNvPr id="10276" name="Rectangle 36">
            <a:extLst>
              <a:ext uri="{FF2B5EF4-FFF2-40B4-BE49-F238E27FC236}">
                <a16:creationId xmlns:a16="http://schemas.microsoft.com/office/drawing/2014/main" id="{A937990A-62B5-461C-B43A-8A2BB25BC9A3}"/>
              </a:ext>
            </a:extLst>
          </p:cNvPr>
          <p:cNvSpPr>
            <a:spLocks noChangeArrowheads="1"/>
          </p:cNvSpPr>
          <p:nvPr/>
        </p:nvSpPr>
        <p:spPr bwMode="auto">
          <a:xfrm>
            <a:off x="7280275" y="4876800"/>
            <a:ext cx="14478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ts val="575"/>
              </a:spcBef>
              <a:buClr>
                <a:schemeClr val="accent1"/>
              </a:buClr>
              <a:buSzPct val="85000"/>
              <a:buFont typeface="Wingdings 2" panose="05020102010507070707" pitchFamily="18" charset="2"/>
              <a:buChar char=""/>
              <a:defRPr sz="2600">
                <a:solidFill>
                  <a:schemeClr val="tx1"/>
                </a:solidFill>
                <a:latin typeface="Franklin Gothic Demi" panose="020B0703020102020204" pitchFamily="34" charset="0"/>
              </a:defRPr>
            </a:lvl1pPr>
            <a:lvl2pPr marL="742950" indent="-285750" eaLnBrk="0" hangingPunct="0">
              <a:spcBef>
                <a:spcPts val="375"/>
              </a:spcBef>
              <a:buClr>
                <a:schemeClr val="accent2"/>
              </a:buClr>
              <a:buSzPct val="85000"/>
              <a:buFont typeface="Wingdings 2" panose="05020102010507070707" pitchFamily="18" charset="2"/>
              <a:buChar char=""/>
              <a:defRPr sz="2400">
                <a:solidFill>
                  <a:schemeClr val="tx1"/>
                </a:solidFill>
                <a:latin typeface="Franklin Gothic Demi" panose="020B0703020102020204" pitchFamily="34" charset="0"/>
              </a:defRPr>
            </a:lvl2pPr>
            <a:lvl3pPr marL="1143000" indent="-228600" eaLnBrk="0" hangingPunct="0">
              <a:spcBef>
                <a:spcPts val="375"/>
              </a:spcBef>
              <a:buClr>
                <a:srgbClr val="E6B1AB"/>
              </a:buClr>
              <a:buSzPct val="85000"/>
              <a:buFont typeface="Wingdings 2" panose="05020102010507070707" pitchFamily="18" charset="2"/>
              <a:buChar char=""/>
              <a:defRPr sz="2000">
                <a:solidFill>
                  <a:schemeClr val="tx1"/>
                </a:solidFill>
                <a:latin typeface="Franklin Gothic Demi" panose="020B0703020102020204" pitchFamily="34" charset="0"/>
              </a:defRPr>
            </a:lvl3pPr>
            <a:lvl4pPr marL="1600200" indent="-228600" eaLnBrk="0" hangingPunct="0">
              <a:spcBef>
                <a:spcPts val="375"/>
              </a:spcBef>
              <a:buClr>
                <a:srgbClr val="A28E6A"/>
              </a:buClr>
              <a:buSzPct val="80000"/>
              <a:buFont typeface="Wingdings 2" panose="05020102010507070707" pitchFamily="18" charset="2"/>
              <a:buChar char=""/>
              <a:defRPr sz="2000">
                <a:solidFill>
                  <a:schemeClr val="tx1"/>
                </a:solidFill>
                <a:latin typeface="Franklin Gothic Demi" panose="020B0703020102020204" pitchFamily="34" charset="0"/>
              </a:defRPr>
            </a:lvl4pPr>
            <a:lvl5pPr marL="2057400" indent="-228600" eaLnBrk="0" hangingPunct="0">
              <a:spcBef>
                <a:spcPts val="375"/>
              </a:spcBef>
              <a:buClr>
                <a:srgbClr val="A28E6A"/>
              </a:buClr>
              <a:buChar char="o"/>
              <a:defRPr sz="2000">
                <a:solidFill>
                  <a:schemeClr val="tx1"/>
                </a:solidFill>
                <a:latin typeface="Franklin Gothic Demi" panose="020B0703020102020204" pitchFamily="34" charset="0"/>
              </a:defRPr>
            </a:lvl5pPr>
            <a:lvl6pPr marL="25146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6pPr>
            <a:lvl7pPr marL="29718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7pPr>
            <a:lvl8pPr marL="34290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8pPr>
            <a:lvl9pPr marL="3886200" indent="-228600" eaLnBrk="0" fontAlgn="base" hangingPunct="0">
              <a:spcBef>
                <a:spcPts val="375"/>
              </a:spcBef>
              <a:spcAft>
                <a:spcPct val="0"/>
              </a:spcAft>
              <a:buClr>
                <a:srgbClr val="A28E6A"/>
              </a:buClr>
              <a:buChar char="o"/>
              <a:defRPr sz="2000">
                <a:solidFill>
                  <a:schemeClr val="tx1"/>
                </a:solidFill>
                <a:latin typeface="Franklin Gothic Demi" panose="020B0703020102020204" pitchFamily="34" charset="0"/>
              </a:defRPr>
            </a:lvl9pPr>
          </a:lstStyle>
          <a:p>
            <a:pPr algn="ctr" eaLnBrk="1" hangingPunct="1">
              <a:spcBef>
                <a:spcPct val="0"/>
              </a:spcBef>
              <a:buClrTx/>
              <a:buSzTx/>
              <a:buFontTx/>
              <a:buNone/>
            </a:pPr>
            <a:r>
              <a:rPr lang="en-US" altLang="en-US" sz="2800">
                <a:latin typeface="Raleway" panose="020B0503030101060003" pitchFamily="34" charset="0"/>
              </a:rPr>
              <a:t>All Channels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a:extLst>
              <a:ext uri="{FF2B5EF4-FFF2-40B4-BE49-F238E27FC236}">
                <a16:creationId xmlns:a16="http://schemas.microsoft.com/office/drawing/2014/main" id="{22797C46-6C99-4B01-9935-AA3D7AF4E848}"/>
              </a:ext>
            </a:extLst>
          </p:cNvPr>
          <p:cNvSpPr>
            <a:spLocks noGrp="1" noChangeArrowheads="1"/>
          </p:cNvSpPr>
          <p:nvPr>
            <p:ph type="title"/>
          </p:nvPr>
        </p:nvSpPr>
        <p:spPr/>
        <p:txBody>
          <a:bodyPr/>
          <a:lstStyle/>
          <a:p>
            <a:r>
              <a:rPr lang="en-GB"/>
              <a:t>Barriers to Effective Communication</a:t>
            </a:r>
          </a:p>
        </p:txBody>
      </p:sp>
      <p:sp>
        <p:nvSpPr>
          <p:cNvPr id="11267" name="Rectangle 7">
            <a:extLst>
              <a:ext uri="{FF2B5EF4-FFF2-40B4-BE49-F238E27FC236}">
                <a16:creationId xmlns:a16="http://schemas.microsoft.com/office/drawing/2014/main" id="{3189596B-B0BC-411A-8AA4-EA178D40B1A5}"/>
              </a:ext>
            </a:extLst>
          </p:cNvPr>
          <p:cNvSpPr>
            <a:spLocks noGrp="1" noChangeArrowheads="1"/>
          </p:cNvSpPr>
          <p:nvPr>
            <p:ph idx="1"/>
          </p:nvPr>
        </p:nvSpPr>
        <p:spPr/>
        <p:txBody>
          <a:bodyPr/>
          <a:lstStyle/>
          <a:p>
            <a:r>
              <a:rPr lang="en-US" altLang="en-US" b="1" dirty="0">
                <a:solidFill>
                  <a:srgbClr val="00B0F0"/>
                </a:solidFill>
              </a:rPr>
              <a:t>Filtering</a:t>
            </a:r>
            <a:r>
              <a:rPr lang="en-US" altLang="en-US" dirty="0"/>
              <a:t> - </a:t>
            </a:r>
            <a:r>
              <a:rPr lang="en-US" dirty="0"/>
              <a:t>the distortion or withholding of information to manage a person's reactions</a:t>
            </a:r>
            <a:endParaRPr lang="en-US" altLang="en-US" dirty="0"/>
          </a:p>
          <a:p>
            <a:r>
              <a:rPr lang="en-US" altLang="en-US" b="1" dirty="0">
                <a:solidFill>
                  <a:srgbClr val="00B0F0"/>
                </a:solidFill>
              </a:rPr>
              <a:t>Selective Perception </a:t>
            </a:r>
            <a:r>
              <a:rPr lang="en-US" altLang="en-US" dirty="0"/>
              <a:t>- t</a:t>
            </a:r>
            <a:r>
              <a:rPr lang="en-US" dirty="0"/>
              <a:t>he tendency not to notice and more quickly forget stimuli that cause emotional discomfort and contradict our prior belief</a:t>
            </a:r>
            <a:endParaRPr lang="en-US" altLang="en-US" dirty="0"/>
          </a:p>
          <a:p>
            <a:r>
              <a:rPr lang="en-US" altLang="en-US" b="1" dirty="0">
                <a:solidFill>
                  <a:srgbClr val="00B0F0"/>
                </a:solidFill>
              </a:rPr>
              <a:t>Emotions</a:t>
            </a:r>
            <a:r>
              <a:rPr lang="en-US" altLang="en-US" dirty="0"/>
              <a:t> – can impede ability to deliver or receive a message</a:t>
            </a:r>
          </a:p>
          <a:p>
            <a:r>
              <a:rPr lang="en-US" altLang="en-US" b="1" dirty="0">
                <a:solidFill>
                  <a:srgbClr val="00B0F0"/>
                </a:solidFill>
              </a:rPr>
              <a:t>Language barriers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94361B9A-7F64-4021-9CDB-66F3DBDC1F7B}"/>
              </a:ext>
            </a:extLst>
          </p:cNvPr>
          <p:cNvSpPr>
            <a:spLocks noGrp="1" noChangeArrowheads="1"/>
          </p:cNvSpPr>
          <p:nvPr>
            <p:ph type="title"/>
          </p:nvPr>
        </p:nvSpPr>
        <p:spPr>
          <a:xfrm>
            <a:off x="1844298" y="61306"/>
            <a:ext cx="8982559" cy="1325563"/>
          </a:xfrm>
        </p:spPr>
        <p:txBody>
          <a:bodyPr>
            <a:normAutofit/>
          </a:bodyPr>
          <a:lstStyle/>
          <a:p>
            <a:r>
              <a:rPr lang="en-GB"/>
              <a:t>Listening Skills</a:t>
            </a:r>
          </a:p>
        </p:txBody>
      </p:sp>
      <p:sp>
        <p:nvSpPr>
          <p:cNvPr id="12291" name="Rectangle 3">
            <a:extLst>
              <a:ext uri="{FF2B5EF4-FFF2-40B4-BE49-F238E27FC236}">
                <a16:creationId xmlns:a16="http://schemas.microsoft.com/office/drawing/2014/main" id="{77E5E71A-3F08-40CC-BE2A-F89119979794}"/>
              </a:ext>
            </a:extLst>
          </p:cNvPr>
          <p:cNvSpPr>
            <a:spLocks noGrp="1" noChangeArrowheads="1"/>
          </p:cNvSpPr>
          <p:nvPr>
            <p:ph idx="1"/>
          </p:nvPr>
        </p:nvSpPr>
        <p:spPr>
          <a:xfrm>
            <a:off x="838200" y="1825625"/>
            <a:ext cx="10515600" cy="4351338"/>
          </a:xfrm>
        </p:spPr>
        <p:txBody>
          <a:bodyPr/>
          <a:lstStyle/>
          <a:p>
            <a:r>
              <a:rPr lang="en-US" altLang="en-US"/>
              <a:t>Hearing</a:t>
            </a:r>
          </a:p>
          <a:p>
            <a:r>
              <a:rPr lang="en-US" altLang="en-US"/>
              <a:t>Focusing on the message</a:t>
            </a:r>
          </a:p>
          <a:p>
            <a:r>
              <a:rPr lang="en-US" altLang="en-US"/>
              <a:t>Comprehending and interpreting</a:t>
            </a:r>
          </a:p>
          <a:p>
            <a:r>
              <a:rPr lang="en-US" altLang="en-US"/>
              <a:t>Analyzing and Evaluating</a:t>
            </a:r>
          </a:p>
          <a:p>
            <a:r>
              <a:rPr lang="en-US" altLang="en-US"/>
              <a:t>Responding </a:t>
            </a:r>
          </a:p>
          <a:p>
            <a:r>
              <a:rPr lang="en-US" altLang="en-US"/>
              <a:t>Remembering</a:t>
            </a:r>
          </a:p>
          <a:p>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a:extLst>
              <a:ext uri="{FF2B5EF4-FFF2-40B4-BE49-F238E27FC236}">
                <a16:creationId xmlns:a16="http://schemas.microsoft.com/office/drawing/2014/main" id="{E9A55209-1C1F-486F-A8A4-F2CC579AA389}"/>
              </a:ext>
            </a:extLst>
          </p:cNvPr>
          <p:cNvSpPr>
            <a:spLocks noGrp="1" noChangeArrowheads="1"/>
          </p:cNvSpPr>
          <p:nvPr>
            <p:ph type="title"/>
          </p:nvPr>
        </p:nvSpPr>
        <p:spPr>
          <a:xfrm>
            <a:off x="1844299" y="61306"/>
            <a:ext cx="7284204" cy="1325563"/>
          </a:xfrm>
        </p:spPr>
        <p:txBody>
          <a:bodyPr>
            <a:normAutofit/>
          </a:bodyPr>
          <a:lstStyle/>
          <a:p>
            <a:r>
              <a:rPr lang="en-GB" dirty="0"/>
              <a:t>Giving Feedback to your Project Team</a:t>
            </a:r>
          </a:p>
        </p:txBody>
      </p:sp>
      <p:sp>
        <p:nvSpPr>
          <p:cNvPr id="14339" name="Rectangle 5">
            <a:extLst>
              <a:ext uri="{FF2B5EF4-FFF2-40B4-BE49-F238E27FC236}">
                <a16:creationId xmlns:a16="http://schemas.microsoft.com/office/drawing/2014/main" id="{9A94A607-7133-4C43-80CC-20D389FD8819}"/>
              </a:ext>
            </a:extLst>
          </p:cNvPr>
          <p:cNvSpPr>
            <a:spLocks noGrp="1" noChangeArrowheads="1"/>
          </p:cNvSpPr>
          <p:nvPr>
            <p:ph idx="1"/>
          </p:nvPr>
        </p:nvSpPr>
        <p:spPr>
          <a:xfrm>
            <a:off x="838200" y="1825625"/>
            <a:ext cx="10515600" cy="4351338"/>
          </a:xfrm>
        </p:spPr>
        <p:txBody>
          <a:bodyPr>
            <a:normAutofit/>
          </a:bodyPr>
          <a:lstStyle/>
          <a:p>
            <a:pPr marL="0" indent="0">
              <a:buNone/>
            </a:pPr>
            <a:r>
              <a:rPr lang="en-US" altLang="en-US" b="1" dirty="0"/>
              <a:t>Positive vs. Negative Feedback</a:t>
            </a:r>
          </a:p>
          <a:p>
            <a:r>
              <a:rPr lang="en-US" altLang="en-US" dirty="0"/>
              <a:t>Positive feedback is more readily and accurately perceived than negative feedback</a:t>
            </a:r>
          </a:p>
          <a:p>
            <a:r>
              <a:rPr lang="en-US" altLang="en-US" dirty="0"/>
              <a:t>Positive feedback fits what most people wish to hear and already believe about themselves</a:t>
            </a:r>
          </a:p>
          <a:p>
            <a:r>
              <a:rPr lang="en-US" altLang="en-US" dirty="0"/>
              <a:t>Negative feedback is most likely to be accepted when it comes from a credible source if it is objective in form</a:t>
            </a:r>
          </a:p>
          <a:p>
            <a:r>
              <a:rPr lang="en-US" altLang="en-US" dirty="0"/>
              <a:t>Subjective impressions carry weight only when they come from a person with high status and credibility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3E03F-399B-44C3-A806-DC8F8CC36B61}"/>
              </a:ext>
            </a:extLst>
          </p:cNvPr>
          <p:cNvSpPr>
            <a:spLocks noGrp="1"/>
          </p:cNvSpPr>
          <p:nvPr>
            <p:ph type="title"/>
          </p:nvPr>
        </p:nvSpPr>
        <p:spPr/>
        <p:txBody>
          <a:bodyPr/>
          <a:lstStyle/>
          <a:p>
            <a:r>
              <a:rPr lang="en-GB" dirty="0"/>
              <a:t>Project Teams</a:t>
            </a:r>
          </a:p>
        </p:txBody>
      </p:sp>
      <p:sp>
        <p:nvSpPr>
          <p:cNvPr id="3" name="Content Placeholder 2">
            <a:extLst>
              <a:ext uri="{FF2B5EF4-FFF2-40B4-BE49-F238E27FC236}">
                <a16:creationId xmlns:a16="http://schemas.microsoft.com/office/drawing/2014/main" id="{FB4789BD-E6EF-45B1-BB2A-8F08ACCA46D1}"/>
              </a:ext>
            </a:extLst>
          </p:cNvPr>
          <p:cNvSpPr>
            <a:spLocks noGrp="1"/>
          </p:cNvSpPr>
          <p:nvPr>
            <p:ph idx="1"/>
          </p:nvPr>
        </p:nvSpPr>
        <p:spPr>
          <a:xfrm>
            <a:off x="838200" y="1472339"/>
            <a:ext cx="10515600" cy="5486400"/>
          </a:xfrm>
        </p:spPr>
        <p:txBody>
          <a:bodyPr>
            <a:normAutofit fontScale="85000" lnSpcReduction="20000"/>
          </a:bodyPr>
          <a:lstStyle/>
          <a:p>
            <a:r>
              <a:rPr lang="en-US" dirty="0"/>
              <a:t>Projects are delivered by project teams</a:t>
            </a:r>
          </a:p>
          <a:p>
            <a:r>
              <a:rPr lang="en-US" dirty="0"/>
              <a:t>Project teams work within </a:t>
            </a:r>
            <a:r>
              <a:rPr lang="en-US" dirty="0" err="1"/>
              <a:t>organisational</a:t>
            </a:r>
            <a:r>
              <a:rPr lang="en-US" dirty="0"/>
              <a:t> and professional cultures and guidelines, often establishing their own local culture.</a:t>
            </a:r>
          </a:p>
          <a:p>
            <a:r>
              <a:rPr lang="en-US" dirty="0"/>
              <a:t>Project teams are made up of individuals who wield diverse skills, knowledge, and experience.  Project teams that </a:t>
            </a:r>
            <a:r>
              <a:rPr lang="en-US" b="1" dirty="0">
                <a:solidFill>
                  <a:srgbClr val="00B0F0"/>
                </a:solidFill>
              </a:rPr>
              <a:t>work collaboratively </a:t>
            </a:r>
            <a:r>
              <a:rPr lang="en-US" dirty="0"/>
              <a:t>can accomplish a shared objective </a:t>
            </a:r>
            <a:r>
              <a:rPr lang="en-US" b="1" dirty="0">
                <a:solidFill>
                  <a:srgbClr val="00B0F0"/>
                </a:solidFill>
              </a:rPr>
              <a:t>more effectively and efficiently </a:t>
            </a:r>
            <a:r>
              <a:rPr lang="en-US" dirty="0"/>
              <a:t>than individuals working on their own.</a:t>
            </a:r>
          </a:p>
          <a:p>
            <a:r>
              <a:rPr lang="en-US" dirty="0"/>
              <a:t>However, this is not always the case…</a:t>
            </a:r>
          </a:p>
          <a:p>
            <a:pPr marL="0" indent="0">
              <a:buNone/>
            </a:pPr>
            <a:r>
              <a:rPr lang="en-US" dirty="0">
                <a:sym typeface="Webdings" panose="05030102010509060703" pitchFamily="18" charset="2"/>
              </a:rPr>
              <a:t> Can you remember the problems that can occur in project teams (think back to week 2)?</a:t>
            </a:r>
            <a:endParaRPr lang="en-US" dirty="0"/>
          </a:p>
          <a:p>
            <a:endParaRPr lang="en-US" dirty="0"/>
          </a:p>
          <a:p>
            <a:pPr marL="0" indent="0">
              <a:buNone/>
            </a:pPr>
            <a:r>
              <a:rPr lang="en-US" dirty="0"/>
              <a:t>A collaborative project team environment facilitates:</a:t>
            </a:r>
          </a:p>
          <a:p>
            <a:r>
              <a:rPr lang="en-US" dirty="0"/>
              <a:t>alignment with other </a:t>
            </a:r>
            <a:r>
              <a:rPr lang="en-US" dirty="0" err="1"/>
              <a:t>organisational</a:t>
            </a:r>
            <a:r>
              <a:rPr lang="en-US" dirty="0"/>
              <a:t> cultures and guidelines</a:t>
            </a:r>
          </a:p>
          <a:p>
            <a:r>
              <a:rPr lang="en-US" dirty="0"/>
              <a:t>Individual and team learning and development</a:t>
            </a:r>
          </a:p>
          <a:p>
            <a:r>
              <a:rPr lang="en-US" dirty="0"/>
              <a:t>optimal contributions to deliver desired outcomes.</a:t>
            </a:r>
          </a:p>
          <a:p>
            <a:pPr marL="0" indent="0">
              <a:buNone/>
            </a:pPr>
            <a:r>
              <a:rPr lang="en-US" dirty="0"/>
              <a:t>(PMI, 2021, p. 28)</a:t>
            </a:r>
          </a:p>
          <a:p>
            <a:endParaRPr lang="en-GB" dirty="0"/>
          </a:p>
        </p:txBody>
      </p:sp>
    </p:spTree>
    <p:extLst>
      <p:ext uri="{BB962C8B-B14F-4D97-AF65-F5344CB8AC3E}">
        <p14:creationId xmlns:p14="http://schemas.microsoft.com/office/powerpoint/2010/main" val="35648595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a:extLst>
              <a:ext uri="{FF2B5EF4-FFF2-40B4-BE49-F238E27FC236}">
                <a16:creationId xmlns:a16="http://schemas.microsoft.com/office/drawing/2014/main" id="{F7361D6A-79F8-4363-A579-4AF8B09138BD}"/>
              </a:ext>
            </a:extLst>
          </p:cNvPr>
          <p:cNvSpPr>
            <a:spLocks noGrp="1" noChangeArrowheads="1"/>
          </p:cNvSpPr>
          <p:nvPr>
            <p:ph type="title"/>
          </p:nvPr>
        </p:nvSpPr>
        <p:spPr>
          <a:xfrm>
            <a:off x="1844675" y="61913"/>
            <a:ext cx="6303809" cy="1325562"/>
          </a:xfrm>
        </p:spPr>
        <p:txBody>
          <a:bodyPr/>
          <a:lstStyle/>
          <a:p>
            <a:r>
              <a:rPr lang="en-GB" dirty="0"/>
              <a:t>Developing Effective Feedback Skills</a:t>
            </a:r>
          </a:p>
        </p:txBody>
      </p:sp>
      <p:sp>
        <p:nvSpPr>
          <p:cNvPr id="15363" name="Rectangle 5">
            <a:extLst>
              <a:ext uri="{FF2B5EF4-FFF2-40B4-BE49-F238E27FC236}">
                <a16:creationId xmlns:a16="http://schemas.microsoft.com/office/drawing/2014/main" id="{941722B6-5F12-4AC2-85D5-2ACF665281C6}"/>
              </a:ext>
            </a:extLst>
          </p:cNvPr>
          <p:cNvSpPr>
            <a:spLocks noGrp="1" noChangeArrowheads="1"/>
          </p:cNvSpPr>
          <p:nvPr>
            <p:ph idx="1"/>
          </p:nvPr>
        </p:nvSpPr>
        <p:spPr>
          <a:xfrm>
            <a:off x="838200" y="1825625"/>
            <a:ext cx="10515600" cy="4351338"/>
          </a:xfrm>
        </p:spPr>
        <p:txBody>
          <a:bodyPr/>
          <a:lstStyle/>
          <a:p>
            <a:r>
              <a:rPr lang="en-US" altLang="en-US"/>
              <a:t>Focus on specific behaviours</a:t>
            </a:r>
          </a:p>
          <a:p>
            <a:r>
              <a:rPr lang="en-US" altLang="en-US"/>
              <a:t>Keep feedback impersonal</a:t>
            </a:r>
          </a:p>
          <a:p>
            <a:r>
              <a:rPr lang="en-US" altLang="en-US"/>
              <a:t>Keep feedback goal oriented</a:t>
            </a:r>
          </a:p>
          <a:p>
            <a:r>
              <a:rPr lang="en-US" altLang="en-US"/>
              <a:t>Make feedback well timed</a:t>
            </a:r>
          </a:p>
          <a:p>
            <a:r>
              <a:rPr lang="en-US" altLang="en-US"/>
              <a:t>Ensure understanding</a:t>
            </a:r>
          </a:p>
          <a:p>
            <a:r>
              <a:rPr lang="en-US" altLang="en-US"/>
              <a:t>Direct feedback toward behaviour that is controllable by the recipient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A81F-D39F-490D-9BC6-B6686FF07105}"/>
              </a:ext>
            </a:extLst>
          </p:cNvPr>
          <p:cNvSpPr>
            <a:spLocks noGrp="1"/>
          </p:cNvSpPr>
          <p:nvPr>
            <p:ph type="title"/>
          </p:nvPr>
        </p:nvSpPr>
        <p:spPr>
          <a:xfrm>
            <a:off x="3220497" y="61306"/>
            <a:ext cx="7606360" cy="1325563"/>
          </a:xfrm>
        </p:spPr>
        <p:txBody>
          <a:bodyPr>
            <a:normAutofit fontScale="90000"/>
          </a:bodyPr>
          <a:lstStyle/>
          <a:p>
            <a:r>
              <a:rPr lang="en-GB" dirty="0"/>
              <a:t>Communicating with Stakeholder</a:t>
            </a:r>
            <a:br>
              <a:rPr lang="en-GB" dirty="0"/>
            </a:br>
            <a:r>
              <a:rPr lang="en-GB" dirty="0"/>
              <a:t>Power/Interest Grid</a:t>
            </a:r>
          </a:p>
        </p:txBody>
      </p:sp>
      <p:sp>
        <p:nvSpPr>
          <p:cNvPr id="3" name="Content Placeholder 2">
            <a:extLst>
              <a:ext uri="{FF2B5EF4-FFF2-40B4-BE49-F238E27FC236}">
                <a16:creationId xmlns:a16="http://schemas.microsoft.com/office/drawing/2014/main" id="{7077FCDA-A455-48C9-A6CC-3B11B5CF92BF}"/>
              </a:ext>
            </a:extLst>
          </p:cNvPr>
          <p:cNvSpPr>
            <a:spLocks noGrp="1"/>
          </p:cNvSpPr>
          <p:nvPr>
            <p:ph idx="1"/>
          </p:nvPr>
        </p:nvSpPr>
        <p:spPr/>
        <p:txBody>
          <a:bodyPr/>
          <a:lstStyle/>
          <a:p>
            <a:endParaRPr lang="en-GB" dirty="0"/>
          </a:p>
        </p:txBody>
      </p:sp>
      <p:grpSp>
        <p:nvGrpSpPr>
          <p:cNvPr id="4" name="Group 3" descr="Interest low to high">
            <a:extLst>
              <a:ext uri="{FF2B5EF4-FFF2-40B4-BE49-F238E27FC236}">
                <a16:creationId xmlns:a16="http://schemas.microsoft.com/office/drawing/2014/main" id="{E37EEBBC-FF39-491B-BF2A-272D2045F073}"/>
              </a:ext>
            </a:extLst>
          </p:cNvPr>
          <p:cNvGrpSpPr/>
          <p:nvPr/>
        </p:nvGrpSpPr>
        <p:grpSpPr>
          <a:xfrm>
            <a:off x="2905874" y="6455094"/>
            <a:ext cx="7158385" cy="406007"/>
            <a:chOff x="1350965" y="6112835"/>
            <a:chExt cx="7158385" cy="406007"/>
          </a:xfrm>
        </p:grpSpPr>
        <p:grpSp>
          <p:nvGrpSpPr>
            <p:cNvPr id="5" name="Group 4">
              <a:extLst>
                <a:ext uri="{FF2B5EF4-FFF2-40B4-BE49-F238E27FC236}">
                  <a16:creationId xmlns:a16="http://schemas.microsoft.com/office/drawing/2014/main" id="{EC531C43-D26D-46BB-A779-AB325884EF2A}"/>
                </a:ext>
              </a:extLst>
            </p:cNvPr>
            <p:cNvGrpSpPr/>
            <p:nvPr/>
          </p:nvGrpSpPr>
          <p:grpSpPr>
            <a:xfrm>
              <a:off x="1350965" y="6112835"/>
              <a:ext cx="7158385" cy="374053"/>
              <a:chOff x="1372824" y="6112835"/>
              <a:chExt cx="6576068" cy="374053"/>
            </a:xfrm>
          </p:grpSpPr>
          <p:sp>
            <p:nvSpPr>
              <p:cNvPr id="7" name="TextBox 6">
                <a:extLst>
                  <a:ext uri="{FF2B5EF4-FFF2-40B4-BE49-F238E27FC236}">
                    <a16:creationId xmlns:a16="http://schemas.microsoft.com/office/drawing/2014/main" id="{12B6963E-69F8-485F-92F4-56C78BF2B3EB}"/>
                  </a:ext>
                </a:extLst>
              </p:cNvPr>
              <p:cNvSpPr txBox="1"/>
              <p:nvPr/>
            </p:nvSpPr>
            <p:spPr>
              <a:xfrm>
                <a:off x="1372824" y="6112835"/>
                <a:ext cx="576953" cy="361637"/>
              </a:xfrm>
              <a:prstGeom prst="rect">
                <a:avLst/>
              </a:prstGeom>
              <a:noFill/>
            </p:spPr>
            <p:txBody>
              <a:bodyPr wrap="none" rtlCol="0">
                <a:spAutoFit/>
              </a:bodyPr>
              <a:lstStyle/>
              <a:p>
                <a:pPr>
                  <a:lnSpc>
                    <a:spcPts val="2100"/>
                  </a:lnSpc>
                  <a:spcAft>
                    <a:spcPts val="1200"/>
                  </a:spcAft>
                </a:pPr>
                <a:r>
                  <a:rPr lang="en-GB" b="1" dirty="0">
                    <a:latin typeface="Calibri" pitchFamily="34" charset="0"/>
                    <a:cs typeface="Calibri" pitchFamily="34" charset="0"/>
                  </a:rPr>
                  <a:t>Low</a:t>
                </a:r>
              </a:p>
            </p:txBody>
          </p:sp>
          <p:sp>
            <p:nvSpPr>
              <p:cNvPr id="8" name="TextBox 7">
                <a:extLst>
                  <a:ext uri="{FF2B5EF4-FFF2-40B4-BE49-F238E27FC236}">
                    <a16:creationId xmlns:a16="http://schemas.microsoft.com/office/drawing/2014/main" id="{D2A024D3-F8A4-4047-811E-54C8058C4F56}"/>
                  </a:ext>
                </a:extLst>
              </p:cNvPr>
              <p:cNvSpPr txBox="1"/>
              <p:nvPr/>
            </p:nvSpPr>
            <p:spPr>
              <a:xfrm>
                <a:off x="7329812" y="6125251"/>
                <a:ext cx="619080" cy="361637"/>
              </a:xfrm>
              <a:prstGeom prst="rect">
                <a:avLst/>
              </a:prstGeom>
              <a:noFill/>
            </p:spPr>
            <p:txBody>
              <a:bodyPr wrap="none" rtlCol="0">
                <a:spAutoFit/>
              </a:bodyPr>
              <a:lstStyle/>
              <a:p>
                <a:pPr>
                  <a:lnSpc>
                    <a:spcPts val="2100"/>
                  </a:lnSpc>
                  <a:spcAft>
                    <a:spcPts val="1200"/>
                  </a:spcAft>
                </a:pPr>
                <a:r>
                  <a:rPr lang="en-GB" b="1" dirty="0">
                    <a:latin typeface="Calibri" pitchFamily="34" charset="0"/>
                    <a:cs typeface="Calibri" pitchFamily="34" charset="0"/>
                  </a:rPr>
                  <a:t>High</a:t>
                </a:r>
              </a:p>
            </p:txBody>
          </p:sp>
          <p:cxnSp>
            <p:nvCxnSpPr>
              <p:cNvPr id="9" name="Straight Arrow Connector 8">
                <a:extLst>
                  <a:ext uri="{FF2B5EF4-FFF2-40B4-BE49-F238E27FC236}">
                    <a16:creationId xmlns:a16="http://schemas.microsoft.com/office/drawing/2014/main" id="{C9FFC180-ACA1-4E23-B67B-D59130041858}"/>
                  </a:ext>
                </a:extLst>
              </p:cNvPr>
              <p:cNvCxnSpPr/>
              <p:nvPr/>
            </p:nvCxnSpPr>
            <p:spPr>
              <a:xfrm>
                <a:off x="1907704" y="6309320"/>
                <a:ext cx="5472608" cy="0"/>
              </a:xfrm>
              <a:prstGeom prst="straightConnector1">
                <a:avLst/>
              </a:prstGeom>
              <a:ln w="76200">
                <a:solidFill>
                  <a:schemeClr val="tx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85AAEDC9-6261-4278-BE8B-94E68C569C30}"/>
                </a:ext>
              </a:extLst>
            </p:cNvPr>
            <p:cNvSpPr txBox="1"/>
            <p:nvPr/>
          </p:nvSpPr>
          <p:spPr>
            <a:xfrm>
              <a:off x="4264295" y="6157205"/>
              <a:ext cx="923201" cy="361637"/>
            </a:xfrm>
            <a:prstGeom prst="rect">
              <a:avLst/>
            </a:prstGeom>
            <a:solidFill>
              <a:srgbClr val="FFD000"/>
            </a:solidFill>
          </p:spPr>
          <p:txBody>
            <a:bodyPr wrap="none" rtlCol="0">
              <a:spAutoFit/>
            </a:bodyPr>
            <a:lstStyle/>
            <a:p>
              <a:pPr>
                <a:lnSpc>
                  <a:spcPts val="2100"/>
                </a:lnSpc>
                <a:spcAft>
                  <a:spcPts val="1200"/>
                </a:spcAft>
              </a:pPr>
              <a:r>
                <a:rPr lang="en-GB" b="1" dirty="0">
                  <a:latin typeface="Calibri" pitchFamily="34" charset="0"/>
                  <a:cs typeface="Calibri" pitchFamily="34" charset="0"/>
                </a:rPr>
                <a:t>Interest</a:t>
              </a:r>
            </a:p>
          </p:txBody>
        </p:sp>
      </p:grpSp>
      <p:grpSp>
        <p:nvGrpSpPr>
          <p:cNvPr id="10" name="Group 9" descr="Power low to high">
            <a:extLst>
              <a:ext uri="{FF2B5EF4-FFF2-40B4-BE49-F238E27FC236}">
                <a16:creationId xmlns:a16="http://schemas.microsoft.com/office/drawing/2014/main" id="{46300E59-CFB6-417D-AECF-FBD19C9BEA6F}"/>
              </a:ext>
            </a:extLst>
          </p:cNvPr>
          <p:cNvGrpSpPr/>
          <p:nvPr/>
        </p:nvGrpSpPr>
        <p:grpSpPr>
          <a:xfrm>
            <a:off x="2051445" y="2174414"/>
            <a:ext cx="1123136" cy="4293096"/>
            <a:chOff x="323528" y="1510571"/>
            <a:chExt cx="1123136" cy="4293096"/>
          </a:xfrm>
        </p:grpSpPr>
        <p:sp>
          <p:nvSpPr>
            <p:cNvPr id="11" name="TextBox 10">
              <a:extLst>
                <a:ext uri="{FF2B5EF4-FFF2-40B4-BE49-F238E27FC236}">
                  <a16:creationId xmlns:a16="http://schemas.microsoft.com/office/drawing/2014/main" id="{7A91E056-3662-48D6-8F98-3F038B51F633}"/>
                </a:ext>
              </a:extLst>
            </p:cNvPr>
            <p:cNvSpPr txBox="1"/>
            <p:nvPr/>
          </p:nvSpPr>
          <p:spPr>
            <a:xfrm>
              <a:off x="827584" y="5085184"/>
              <a:ext cx="576953" cy="361637"/>
            </a:xfrm>
            <a:prstGeom prst="rect">
              <a:avLst/>
            </a:prstGeom>
            <a:noFill/>
          </p:spPr>
          <p:txBody>
            <a:bodyPr wrap="none" rtlCol="0">
              <a:spAutoFit/>
            </a:bodyPr>
            <a:lstStyle/>
            <a:p>
              <a:pPr>
                <a:lnSpc>
                  <a:spcPts val="2100"/>
                </a:lnSpc>
                <a:spcAft>
                  <a:spcPts val="1200"/>
                </a:spcAft>
              </a:pPr>
              <a:r>
                <a:rPr lang="en-GB" b="1" dirty="0">
                  <a:latin typeface="Calibri" pitchFamily="34" charset="0"/>
                  <a:cs typeface="Calibri" pitchFamily="34" charset="0"/>
                </a:rPr>
                <a:t>Low</a:t>
              </a:r>
            </a:p>
          </p:txBody>
        </p:sp>
        <p:sp>
          <p:nvSpPr>
            <p:cNvPr id="12" name="TextBox 11">
              <a:extLst>
                <a:ext uri="{FF2B5EF4-FFF2-40B4-BE49-F238E27FC236}">
                  <a16:creationId xmlns:a16="http://schemas.microsoft.com/office/drawing/2014/main" id="{7995F412-124F-4004-86A1-45AFCE7A26A1}"/>
                </a:ext>
              </a:extLst>
            </p:cNvPr>
            <p:cNvSpPr txBox="1"/>
            <p:nvPr/>
          </p:nvSpPr>
          <p:spPr>
            <a:xfrm>
              <a:off x="827584" y="1556792"/>
              <a:ext cx="619080" cy="361637"/>
            </a:xfrm>
            <a:prstGeom prst="rect">
              <a:avLst/>
            </a:prstGeom>
            <a:noFill/>
          </p:spPr>
          <p:txBody>
            <a:bodyPr wrap="none" rtlCol="0">
              <a:spAutoFit/>
            </a:bodyPr>
            <a:lstStyle/>
            <a:p>
              <a:pPr>
                <a:lnSpc>
                  <a:spcPts val="2100"/>
                </a:lnSpc>
                <a:spcAft>
                  <a:spcPts val="1200"/>
                </a:spcAft>
              </a:pPr>
              <a:r>
                <a:rPr lang="en-GB" b="1" dirty="0">
                  <a:latin typeface="Calibri" pitchFamily="34" charset="0"/>
                  <a:cs typeface="Calibri" pitchFamily="34" charset="0"/>
                </a:rPr>
                <a:t>High</a:t>
              </a:r>
            </a:p>
          </p:txBody>
        </p:sp>
        <p:cxnSp>
          <p:nvCxnSpPr>
            <p:cNvPr id="13" name="Straight Arrow Connector 12">
              <a:extLst>
                <a:ext uri="{FF2B5EF4-FFF2-40B4-BE49-F238E27FC236}">
                  <a16:creationId xmlns:a16="http://schemas.microsoft.com/office/drawing/2014/main" id="{1809C88F-E773-4A31-B0ED-0CBE476996B8}"/>
                </a:ext>
              </a:extLst>
            </p:cNvPr>
            <p:cNvCxnSpPr/>
            <p:nvPr/>
          </p:nvCxnSpPr>
          <p:spPr>
            <a:xfrm>
              <a:off x="732592" y="1510571"/>
              <a:ext cx="0" cy="4293096"/>
            </a:xfrm>
            <a:prstGeom prst="straightConnector1">
              <a:avLst/>
            </a:prstGeom>
            <a:ln w="76200">
              <a:solidFill>
                <a:schemeClr val="tx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05F38CD-A271-4308-A28D-AA26D72950B8}"/>
                </a:ext>
              </a:extLst>
            </p:cNvPr>
            <p:cNvSpPr txBox="1"/>
            <p:nvPr/>
          </p:nvSpPr>
          <p:spPr>
            <a:xfrm>
              <a:off x="323528" y="3269695"/>
              <a:ext cx="794256" cy="361637"/>
            </a:xfrm>
            <a:prstGeom prst="rect">
              <a:avLst/>
            </a:prstGeom>
            <a:solidFill>
              <a:srgbClr val="FFD000"/>
            </a:solidFill>
          </p:spPr>
          <p:txBody>
            <a:bodyPr wrap="none" rtlCol="0">
              <a:spAutoFit/>
            </a:bodyPr>
            <a:lstStyle/>
            <a:p>
              <a:pPr>
                <a:lnSpc>
                  <a:spcPts val="2100"/>
                </a:lnSpc>
                <a:spcAft>
                  <a:spcPts val="1200"/>
                </a:spcAft>
              </a:pPr>
              <a:r>
                <a:rPr lang="en-GB" b="1" dirty="0">
                  <a:latin typeface="Calibri" pitchFamily="34" charset="0"/>
                  <a:cs typeface="Calibri" pitchFamily="34" charset="0"/>
                </a:rPr>
                <a:t>Power</a:t>
              </a:r>
            </a:p>
          </p:txBody>
        </p:sp>
      </p:grpSp>
      <p:grpSp>
        <p:nvGrpSpPr>
          <p:cNvPr id="15" name="Group 14" descr="Keep satisfied &#10;Moderate priority group&#10;Need to keep this group sufficiently involved&#10;">
            <a:extLst>
              <a:ext uri="{FF2B5EF4-FFF2-40B4-BE49-F238E27FC236}">
                <a16:creationId xmlns:a16="http://schemas.microsoft.com/office/drawing/2014/main" id="{68621AAD-A391-444F-A72E-ACD02492BCC4}"/>
              </a:ext>
            </a:extLst>
          </p:cNvPr>
          <p:cNvGrpSpPr/>
          <p:nvPr/>
        </p:nvGrpSpPr>
        <p:grpSpPr>
          <a:xfrm>
            <a:off x="3184322" y="1703633"/>
            <a:ext cx="3391635" cy="2398575"/>
            <a:chOff x="1" y="-12940"/>
            <a:chExt cx="3391635" cy="2398575"/>
          </a:xfrm>
          <a:solidFill>
            <a:srgbClr val="FFC000"/>
          </a:solidFill>
          <a:scene3d>
            <a:camera prst="orthographicFront"/>
            <a:lightRig rig="flat" dir="t"/>
          </a:scene3d>
        </p:grpSpPr>
        <p:sp>
          <p:nvSpPr>
            <p:cNvPr id="16" name="Round Single Corner Rectangle 35">
              <a:extLst>
                <a:ext uri="{FF2B5EF4-FFF2-40B4-BE49-F238E27FC236}">
                  <a16:creationId xmlns:a16="http://schemas.microsoft.com/office/drawing/2014/main" id="{928423CB-6926-455E-93D3-83A44E99E9D5}"/>
                </a:ext>
              </a:extLst>
            </p:cNvPr>
            <p:cNvSpPr/>
            <p:nvPr/>
          </p:nvSpPr>
          <p:spPr>
            <a:xfrm rot="16200000">
              <a:off x="462813" y="-475752"/>
              <a:ext cx="2398575" cy="3324200"/>
            </a:xfrm>
            <a:prstGeom prst="round1Rect">
              <a:avLst/>
            </a:prstGeom>
            <a:grpFill/>
            <a:sp3d prstMaterial="dkEdge">
              <a:bevelT w="8200" h="38100"/>
            </a:sp3d>
          </p:spPr>
          <p:style>
            <a:lnRef idx="0">
              <a:schemeClr val="accent6"/>
            </a:lnRef>
            <a:fillRef idx="3">
              <a:schemeClr val="accent6"/>
            </a:fillRef>
            <a:effectRef idx="3">
              <a:schemeClr val="accent6"/>
            </a:effectRef>
            <a:fontRef idx="minor">
              <a:schemeClr val="lt1"/>
            </a:fontRef>
          </p:style>
        </p:sp>
        <p:sp>
          <p:nvSpPr>
            <p:cNvPr id="17" name="Round Single Corner Rectangle 4">
              <a:extLst>
                <a:ext uri="{FF2B5EF4-FFF2-40B4-BE49-F238E27FC236}">
                  <a16:creationId xmlns:a16="http://schemas.microsoft.com/office/drawing/2014/main" id="{AD29D1B0-613E-4552-9647-C8587F2FE301}"/>
                </a:ext>
              </a:extLst>
            </p:cNvPr>
            <p:cNvSpPr/>
            <p:nvPr/>
          </p:nvSpPr>
          <p:spPr>
            <a:xfrm>
              <a:off x="67436" y="193367"/>
              <a:ext cx="3324200" cy="1798932"/>
            </a:xfrm>
            <a:prstGeom prst="rect">
              <a:avLst/>
            </a:prstGeom>
            <a:noFill/>
            <a:sp3d/>
          </p:spPr>
          <p:style>
            <a:lnRef idx="0">
              <a:scrgbClr r="0" g="0" b="0"/>
            </a:lnRef>
            <a:fillRef idx="0">
              <a:scrgbClr r="0" g="0" b="0"/>
            </a:fillRef>
            <a:effectRef idx="0">
              <a:scrgbClr r="0" g="0" b="0"/>
            </a:effectRef>
            <a:fontRef idx="minor">
              <a:schemeClr val="lt1"/>
            </a:fontRef>
          </p:style>
          <p:txBody>
            <a:bodyPr spcFirstLastPara="0" vert="horz" wrap="square" lIns="156464" tIns="156464" rIns="156464" bIns="156464" numCol="1" spcCol="1270" anchor="ctr" anchorCtr="0">
              <a:noAutofit/>
            </a:bodyPr>
            <a:lstStyle/>
            <a:p>
              <a:pPr lvl="0" algn="ctr" defTabSz="977900">
                <a:lnSpc>
                  <a:spcPct val="100000"/>
                </a:lnSpc>
                <a:spcBef>
                  <a:spcPct val="0"/>
                </a:spcBef>
                <a:spcAft>
                  <a:spcPts val="0"/>
                </a:spcAft>
              </a:pPr>
              <a:r>
                <a:rPr lang="en-GB" sz="2200" b="1" kern="1200" dirty="0">
                  <a:solidFill>
                    <a:schemeClr val="tx1"/>
                  </a:solidFill>
                  <a:latin typeface="Arial Narrow" pitchFamily="34" charset="0"/>
                  <a:cs typeface="Calibri" pitchFamily="34" charset="0"/>
                </a:rPr>
                <a:t>Keep satisfied </a:t>
              </a:r>
            </a:p>
            <a:p>
              <a:pPr lvl="0" algn="l" defTabSz="977900">
                <a:lnSpc>
                  <a:spcPct val="100000"/>
                </a:lnSpc>
                <a:spcBef>
                  <a:spcPct val="0"/>
                </a:spcBef>
                <a:spcAft>
                  <a:spcPts val="0"/>
                </a:spcAft>
              </a:pPr>
              <a:r>
                <a:rPr lang="en-GB" sz="2200" kern="1200" dirty="0">
                  <a:solidFill>
                    <a:schemeClr val="tx1"/>
                  </a:solidFill>
                  <a:latin typeface="Arial Narrow" pitchFamily="34" charset="0"/>
                  <a:cs typeface="Calibri" pitchFamily="34" charset="0"/>
                </a:rPr>
                <a:t>Moderate priority group</a:t>
              </a:r>
            </a:p>
            <a:p>
              <a:pPr lvl="0" algn="l" defTabSz="977900">
                <a:lnSpc>
                  <a:spcPct val="100000"/>
                </a:lnSpc>
                <a:spcBef>
                  <a:spcPct val="0"/>
                </a:spcBef>
                <a:spcAft>
                  <a:spcPts val="0"/>
                </a:spcAft>
              </a:pPr>
              <a:r>
                <a:rPr lang="en-GB" sz="2200" kern="1200" dirty="0">
                  <a:solidFill>
                    <a:schemeClr val="tx1"/>
                  </a:solidFill>
                  <a:latin typeface="Arial Narrow" pitchFamily="34" charset="0"/>
                  <a:cs typeface="Calibri" pitchFamily="34" charset="0"/>
                </a:rPr>
                <a:t>Need to keep this group sufficiently involved</a:t>
              </a:r>
            </a:p>
          </p:txBody>
        </p:sp>
      </p:grpSp>
      <p:grpSp>
        <p:nvGrpSpPr>
          <p:cNvPr id="18" name="Group 17" descr="Key Player and Manage expectations&#10;Highest priority for the project manager&#10;Manage actively through active engagement&#10;">
            <a:extLst>
              <a:ext uri="{FF2B5EF4-FFF2-40B4-BE49-F238E27FC236}">
                <a16:creationId xmlns:a16="http://schemas.microsoft.com/office/drawing/2014/main" id="{A3867AFA-8AAC-4585-A500-D27A0647C2C5}"/>
              </a:ext>
            </a:extLst>
          </p:cNvPr>
          <p:cNvGrpSpPr/>
          <p:nvPr/>
        </p:nvGrpSpPr>
        <p:grpSpPr>
          <a:xfrm>
            <a:off x="6473351" y="1716573"/>
            <a:ext cx="3324200" cy="2398575"/>
            <a:chOff x="3324200" y="0"/>
            <a:chExt cx="3324200" cy="2398575"/>
          </a:xfrm>
          <a:scene3d>
            <a:camera prst="orthographicFront"/>
            <a:lightRig rig="flat" dir="t"/>
          </a:scene3d>
        </p:grpSpPr>
        <p:sp>
          <p:nvSpPr>
            <p:cNvPr id="19" name="Round Single Corner Rectangle 33">
              <a:extLst>
                <a:ext uri="{FF2B5EF4-FFF2-40B4-BE49-F238E27FC236}">
                  <a16:creationId xmlns:a16="http://schemas.microsoft.com/office/drawing/2014/main" id="{FD2503D1-D2E8-46FE-AEB8-7C410C6B058E}"/>
                </a:ext>
              </a:extLst>
            </p:cNvPr>
            <p:cNvSpPr/>
            <p:nvPr/>
          </p:nvSpPr>
          <p:spPr>
            <a:xfrm>
              <a:off x="3324200" y="0"/>
              <a:ext cx="3324200" cy="2398575"/>
            </a:xfrm>
            <a:prstGeom prst="round1Rect">
              <a:avLst/>
            </a:prstGeom>
            <a:sp3d prstMaterial="dkEdge">
              <a:bevelT w="8200" h="38100"/>
            </a:sp3d>
          </p:spPr>
          <p:style>
            <a:lnRef idx="0">
              <a:schemeClr val="accent2"/>
            </a:lnRef>
            <a:fillRef idx="3">
              <a:schemeClr val="accent2"/>
            </a:fillRef>
            <a:effectRef idx="3">
              <a:schemeClr val="accent2"/>
            </a:effectRef>
            <a:fontRef idx="minor">
              <a:schemeClr val="lt1"/>
            </a:fontRef>
          </p:style>
        </p:sp>
        <p:sp>
          <p:nvSpPr>
            <p:cNvPr id="20" name="Round Single Corner Rectangle 6">
              <a:extLst>
                <a:ext uri="{FF2B5EF4-FFF2-40B4-BE49-F238E27FC236}">
                  <a16:creationId xmlns:a16="http://schemas.microsoft.com/office/drawing/2014/main" id="{BC9CAE89-840E-4D5D-AE26-A9AA99C8361D}"/>
                </a:ext>
              </a:extLst>
            </p:cNvPr>
            <p:cNvSpPr/>
            <p:nvPr/>
          </p:nvSpPr>
          <p:spPr>
            <a:xfrm>
              <a:off x="3324200" y="0"/>
              <a:ext cx="3324200" cy="17989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6464" tIns="156464" rIns="156464" bIns="156464" numCol="1" spcCol="1270" anchor="ctr" anchorCtr="0">
              <a:noAutofit/>
            </a:bodyPr>
            <a:lstStyle/>
            <a:p>
              <a:pPr lvl="0" algn="ctr" defTabSz="977900">
                <a:lnSpc>
                  <a:spcPct val="100000"/>
                </a:lnSpc>
                <a:spcBef>
                  <a:spcPct val="0"/>
                </a:spcBef>
                <a:spcAft>
                  <a:spcPts val="0"/>
                </a:spcAft>
              </a:pPr>
              <a:endParaRPr lang="en-GB" sz="2200" b="1" kern="1200" dirty="0">
                <a:solidFill>
                  <a:srgbClr val="FFFFFF"/>
                </a:solidFill>
                <a:latin typeface="Arial Narrow" pitchFamily="34" charset="0"/>
                <a:cs typeface="Calibri" pitchFamily="34" charset="0"/>
              </a:endParaRPr>
            </a:p>
            <a:p>
              <a:pPr lvl="0" algn="ctr" defTabSz="977900">
                <a:lnSpc>
                  <a:spcPct val="100000"/>
                </a:lnSpc>
                <a:spcBef>
                  <a:spcPct val="0"/>
                </a:spcBef>
                <a:spcAft>
                  <a:spcPts val="0"/>
                </a:spcAft>
              </a:pPr>
              <a:r>
                <a:rPr lang="en-GB" sz="2200" b="1" kern="1200" dirty="0">
                  <a:solidFill>
                    <a:srgbClr val="FFFFFF"/>
                  </a:solidFill>
                  <a:latin typeface="Arial Narrow" pitchFamily="34" charset="0"/>
                  <a:cs typeface="Calibri" pitchFamily="34" charset="0"/>
                </a:rPr>
                <a:t>Key Player and Manage expectations</a:t>
              </a:r>
            </a:p>
            <a:p>
              <a:pPr lvl="0" algn="l" defTabSz="977900">
                <a:lnSpc>
                  <a:spcPct val="100000"/>
                </a:lnSpc>
                <a:spcBef>
                  <a:spcPct val="0"/>
                </a:spcBef>
                <a:spcAft>
                  <a:spcPts val="0"/>
                </a:spcAft>
              </a:pPr>
              <a:r>
                <a:rPr lang="en-GB" sz="2200" kern="1200" dirty="0">
                  <a:solidFill>
                    <a:srgbClr val="FFFFFF"/>
                  </a:solidFill>
                  <a:latin typeface="Arial Narrow" pitchFamily="34" charset="0"/>
                  <a:cs typeface="Calibri" pitchFamily="34" charset="0"/>
                </a:rPr>
                <a:t>Highest priority for the project manager</a:t>
              </a:r>
            </a:p>
            <a:p>
              <a:pPr lvl="0" algn="l" defTabSz="977900">
                <a:lnSpc>
                  <a:spcPct val="100000"/>
                </a:lnSpc>
                <a:spcBef>
                  <a:spcPct val="0"/>
                </a:spcBef>
                <a:spcAft>
                  <a:spcPts val="0"/>
                </a:spcAft>
              </a:pPr>
              <a:r>
                <a:rPr lang="en-GB" sz="2200" kern="1200" dirty="0">
                  <a:solidFill>
                    <a:srgbClr val="FFFFFF"/>
                  </a:solidFill>
                  <a:latin typeface="Arial Narrow" pitchFamily="34" charset="0"/>
                  <a:cs typeface="Calibri" pitchFamily="34" charset="0"/>
                </a:rPr>
                <a:t>Manage actively through active engagement</a:t>
              </a:r>
            </a:p>
          </p:txBody>
        </p:sp>
      </p:grpSp>
      <p:grpSp>
        <p:nvGrpSpPr>
          <p:cNvPr id="21" name="Group 20" descr="Monitor only &#10;Lowest level for the project manager&#10;Don’t overload them with communication &#10;">
            <a:extLst>
              <a:ext uri="{FF2B5EF4-FFF2-40B4-BE49-F238E27FC236}">
                <a16:creationId xmlns:a16="http://schemas.microsoft.com/office/drawing/2014/main" id="{A2C8A059-0668-4C50-955A-477DD7E1B644}"/>
              </a:ext>
            </a:extLst>
          </p:cNvPr>
          <p:cNvGrpSpPr/>
          <p:nvPr/>
        </p:nvGrpSpPr>
        <p:grpSpPr>
          <a:xfrm>
            <a:off x="3179909" y="3948827"/>
            <a:ext cx="3324200" cy="2398575"/>
            <a:chOff x="0" y="2398575"/>
            <a:chExt cx="3324200" cy="2398576"/>
          </a:xfrm>
          <a:scene3d>
            <a:camera prst="orthographicFront"/>
            <a:lightRig rig="flat" dir="t"/>
          </a:scene3d>
        </p:grpSpPr>
        <p:sp>
          <p:nvSpPr>
            <p:cNvPr id="22" name="Round Single Corner Rectangle 31">
              <a:extLst>
                <a:ext uri="{FF2B5EF4-FFF2-40B4-BE49-F238E27FC236}">
                  <a16:creationId xmlns:a16="http://schemas.microsoft.com/office/drawing/2014/main" id="{D75DBDE5-7E29-4CDB-B501-246FA8CCDA5A}"/>
                </a:ext>
              </a:extLst>
            </p:cNvPr>
            <p:cNvSpPr/>
            <p:nvPr/>
          </p:nvSpPr>
          <p:spPr>
            <a:xfrm rot="10800000">
              <a:off x="0" y="2398575"/>
              <a:ext cx="3324200" cy="2398575"/>
            </a:xfrm>
            <a:prstGeom prst="round1Rect">
              <a:avLst/>
            </a:prstGeom>
            <a:solidFill>
              <a:srgbClr val="92D050"/>
            </a:solidFill>
            <a:sp3d prstMaterial="dkEdge">
              <a:bevelT w="8200" h="38100"/>
            </a:sp3d>
          </p:spPr>
          <p:style>
            <a:lnRef idx="0">
              <a:schemeClr val="accent3"/>
            </a:lnRef>
            <a:fillRef idx="3">
              <a:schemeClr val="accent3"/>
            </a:fillRef>
            <a:effectRef idx="3">
              <a:schemeClr val="accent3"/>
            </a:effectRef>
            <a:fontRef idx="minor">
              <a:schemeClr val="lt1"/>
            </a:fontRef>
          </p:style>
        </p:sp>
        <p:sp>
          <p:nvSpPr>
            <p:cNvPr id="23" name="Round Single Corner Rectangle 8">
              <a:extLst>
                <a:ext uri="{FF2B5EF4-FFF2-40B4-BE49-F238E27FC236}">
                  <a16:creationId xmlns:a16="http://schemas.microsoft.com/office/drawing/2014/main" id="{B925F8C6-4CAC-43C1-836C-3398B5CF8930}"/>
                </a:ext>
              </a:extLst>
            </p:cNvPr>
            <p:cNvSpPr/>
            <p:nvPr/>
          </p:nvSpPr>
          <p:spPr>
            <a:xfrm rot="21600000">
              <a:off x="0" y="2998219"/>
              <a:ext cx="3324200" cy="17989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6464" tIns="156464" rIns="156464" bIns="156464" numCol="1" spcCol="1270" anchor="ctr" anchorCtr="0">
              <a:noAutofit/>
            </a:bodyPr>
            <a:lstStyle/>
            <a:p>
              <a:pPr lvl="0" algn="ctr" defTabSz="977900">
                <a:lnSpc>
                  <a:spcPct val="100000"/>
                </a:lnSpc>
                <a:spcBef>
                  <a:spcPct val="0"/>
                </a:spcBef>
                <a:spcAft>
                  <a:spcPts val="0"/>
                </a:spcAft>
              </a:pPr>
              <a:r>
                <a:rPr lang="en-GB" sz="2200" b="1" kern="1200" dirty="0">
                  <a:solidFill>
                    <a:schemeClr val="tx1"/>
                  </a:solidFill>
                  <a:latin typeface="Arial Narrow" pitchFamily="34" charset="0"/>
                  <a:cs typeface="Calibri" pitchFamily="34" charset="0"/>
                </a:rPr>
                <a:t>Monitor only </a:t>
              </a:r>
            </a:p>
            <a:p>
              <a:pPr lvl="0" algn="l" defTabSz="977900">
                <a:lnSpc>
                  <a:spcPct val="100000"/>
                </a:lnSpc>
                <a:spcBef>
                  <a:spcPct val="0"/>
                </a:spcBef>
                <a:spcAft>
                  <a:spcPts val="0"/>
                </a:spcAft>
              </a:pPr>
              <a:r>
                <a:rPr lang="en-GB" sz="2200" kern="1200" dirty="0">
                  <a:solidFill>
                    <a:schemeClr val="tx1"/>
                  </a:solidFill>
                  <a:latin typeface="Arial Narrow" pitchFamily="34" charset="0"/>
                  <a:cs typeface="Calibri" pitchFamily="34" charset="0"/>
                </a:rPr>
                <a:t>Lowest level for the project manager</a:t>
              </a:r>
            </a:p>
            <a:p>
              <a:pPr lvl="0" algn="l" defTabSz="977900">
                <a:lnSpc>
                  <a:spcPct val="100000"/>
                </a:lnSpc>
                <a:spcBef>
                  <a:spcPct val="0"/>
                </a:spcBef>
                <a:spcAft>
                  <a:spcPts val="0"/>
                </a:spcAft>
              </a:pPr>
              <a:r>
                <a:rPr lang="en-GB" sz="2200" kern="1200" dirty="0">
                  <a:solidFill>
                    <a:schemeClr val="tx1"/>
                  </a:solidFill>
                  <a:latin typeface="Arial Narrow" pitchFamily="34" charset="0"/>
                  <a:cs typeface="Calibri" pitchFamily="34" charset="0"/>
                </a:rPr>
                <a:t>Don’t overload them with communication </a:t>
              </a:r>
            </a:p>
          </p:txBody>
        </p:sp>
      </p:grpSp>
      <p:grpSp>
        <p:nvGrpSpPr>
          <p:cNvPr id="24" name="Group 23" descr="Keep informed&#10;Moderate priority group&#10;Objective is to sustain their interest and leverage when useful to the project&#10;">
            <a:extLst>
              <a:ext uri="{FF2B5EF4-FFF2-40B4-BE49-F238E27FC236}">
                <a16:creationId xmlns:a16="http://schemas.microsoft.com/office/drawing/2014/main" id="{30519160-B779-4527-A987-7D64FCDF61B2}"/>
              </a:ext>
            </a:extLst>
          </p:cNvPr>
          <p:cNvGrpSpPr/>
          <p:nvPr/>
        </p:nvGrpSpPr>
        <p:grpSpPr>
          <a:xfrm>
            <a:off x="6504109" y="3948828"/>
            <a:ext cx="3324200" cy="2398574"/>
            <a:chOff x="3324200" y="2398576"/>
            <a:chExt cx="3324200" cy="2398575"/>
          </a:xfrm>
          <a:scene3d>
            <a:camera prst="orthographicFront"/>
            <a:lightRig rig="flat" dir="t"/>
          </a:scene3d>
        </p:grpSpPr>
        <p:sp>
          <p:nvSpPr>
            <p:cNvPr id="25" name="Round Single Corner Rectangle 29">
              <a:extLst>
                <a:ext uri="{FF2B5EF4-FFF2-40B4-BE49-F238E27FC236}">
                  <a16:creationId xmlns:a16="http://schemas.microsoft.com/office/drawing/2014/main" id="{969B75F4-C6E9-4D75-BD1A-F2C333322DF5}"/>
                </a:ext>
              </a:extLst>
            </p:cNvPr>
            <p:cNvSpPr/>
            <p:nvPr/>
          </p:nvSpPr>
          <p:spPr>
            <a:xfrm rot="5400000">
              <a:off x="3787012" y="1935764"/>
              <a:ext cx="2398575" cy="3324200"/>
            </a:xfrm>
            <a:prstGeom prst="round1Rect">
              <a:avLst/>
            </a:prstGeom>
            <a:solidFill>
              <a:schemeClr val="bg1">
                <a:lumMod val="60000"/>
                <a:lumOff val="40000"/>
              </a:schemeClr>
            </a:solidFill>
            <a:sp3d prstMaterial="dkEdge">
              <a:bevelT w="8200" h="38100"/>
            </a:sp3d>
          </p:spPr>
          <p:style>
            <a:lnRef idx="0">
              <a:schemeClr val="accent6"/>
            </a:lnRef>
            <a:fillRef idx="3">
              <a:schemeClr val="accent6"/>
            </a:fillRef>
            <a:effectRef idx="3">
              <a:schemeClr val="accent6"/>
            </a:effectRef>
            <a:fontRef idx="minor">
              <a:schemeClr val="lt1"/>
            </a:fontRef>
          </p:style>
        </p:sp>
        <p:sp>
          <p:nvSpPr>
            <p:cNvPr id="26" name="Round Single Corner Rectangle 10">
              <a:extLst>
                <a:ext uri="{FF2B5EF4-FFF2-40B4-BE49-F238E27FC236}">
                  <a16:creationId xmlns:a16="http://schemas.microsoft.com/office/drawing/2014/main" id="{AA2F40D8-346C-4281-8D08-9C5442D08AAE}"/>
                </a:ext>
              </a:extLst>
            </p:cNvPr>
            <p:cNvSpPr/>
            <p:nvPr/>
          </p:nvSpPr>
          <p:spPr>
            <a:xfrm>
              <a:off x="3324200" y="2998219"/>
              <a:ext cx="3324200" cy="1798932"/>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56464" tIns="156464" rIns="156464" bIns="156464" numCol="1" spcCol="1270" anchor="ctr" anchorCtr="0">
              <a:noAutofit/>
            </a:bodyPr>
            <a:lstStyle/>
            <a:p>
              <a:pPr lvl="0" algn="ctr" defTabSz="977900">
                <a:lnSpc>
                  <a:spcPct val="100000"/>
                </a:lnSpc>
                <a:spcBef>
                  <a:spcPct val="0"/>
                </a:spcBef>
                <a:spcAft>
                  <a:spcPts val="0"/>
                </a:spcAft>
              </a:pPr>
              <a:r>
                <a:rPr lang="en-GB" sz="2200" b="1" kern="1200" dirty="0">
                  <a:solidFill>
                    <a:schemeClr val="tx1"/>
                  </a:solidFill>
                  <a:latin typeface="Arial Narrow" pitchFamily="34" charset="0"/>
                  <a:cs typeface="Calibri" pitchFamily="34" charset="0"/>
                </a:rPr>
                <a:t>Keep informed</a:t>
              </a:r>
            </a:p>
            <a:p>
              <a:pPr lvl="0" algn="l" defTabSz="977900">
                <a:lnSpc>
                  <a:spcPct val="100000"/>
                </a:lnSpc>
                <a:spcBef>
                  <a:spcPct val="0"/>
                </a:spcBef>
                <a:spcAft>
                  <a:spcPts val="0"/>
                </a:spcAft>
              </a:pPr>
              <a:r>
                <a:rPr lang="en-GB" sz="2200" kern="1200" dirty="0">
                  <a:solidFill>
                    <a:schemeClr val="tx1"/>
                  </a:solidFill>
                  <a:latin typeface="Arial Narrow" pitchFamily="34" charset="0"/>
                  <a:cs typeface="Calibri" pitchFamily="34" charset="0"/>
                </a:rPr>
                <a:t>Moderate priority group</a:t>
              </a:r>
            </a:p>
            <a:p>
              <a:pPr lvl="0" algn="l" defTabSz="977900">
                <a:lnSpc>
                  <a:spcPct val="100000"/>
                </a:lnSpc>
                <a:spcBef>
                  <a:spcPct val="0"/>
                </a:spcBef>
                <a:spcAft>
                  <a:spcPts val="0"/>
                </a:spcAft>
              </a:pPr>
              <a:r>
                <a:rPr lang="en-GB" sz="2200" kern="1200" dirty="0">
                  <a:solidFill>
                    <a:schemeClr val="tx1"/>
                  </a:solidFill>
                  <a:latin typeface="Arial Narrow" pitchFamily="34" charset="0"/>
                  <a:cs typeface="Calibri" pitchFamily="34" charset="0"/>
                </a:rPr>
                <a:t>Objective is to sustain their interest and leverage when useful to the project</a:t>
              </a:r>
            </a:p>
          </p:txBody>
        </p:sp>
      </p:grpSp>
      <p:grpSp>
        <p:nvGrpSpPr>
          <p:cNvPr id="27" name="Group 26" descr="Stakeholder mapping">
            <a:extLst>
              <a:ext uri="{FF2B5EF4-FFF2-40B4-BE49-F238E27FC236}">
                <a16:creationId xmlns:a16="http://schemas.microsoft.com/office/drawing/2014/main" id="{BCA5828D-C20B-4CA2-9C1C-181986910FB0}"/>
              </a:ext>
            </a:extLst>
          </p:cNvPr>
          <p:cNvGrpSpPr/>
          <p:nvPr/>
        </p:nvGrpSpPr>
        <p:grpSpPr>
          <a:xfrm>
            <a:off x="5488573" y="3904200"/>
            <a:ext cx="2039895" cy="620691"/>
            <a:chOff x="2304252" y="2187627"/>
            <a:chExt cx="2039895" cy="620691"/>
          </a:xfrm>
          <a:scene3d>
            <a:camera prst="orthographicFront"/>
            <a:lightRig rig="flat" dir="t"/>
          </a:scene3d>
        </p:grpSpPr>
        <p:sp>
          <p:nvSpPr>
            <p:cNvPr id="28" name="Rounded Rectangle 27">
              <a:extLst>
                <a:ext uri="{FF2B5EF4-FFF2-40B4-BE49-F238E27FC236}">
                  <a16:creationId xmlns:a16="http://schemas.microsoft.com/office/drawing/2014/main" id="{9EBC9DF3-4906-4E9D-A7EF-0921E371B629}"/>
                </a:ext>
              </a:extLst>
            </p:cNvPr>
            <p:cNvSpPr/>
            <p:nvPr/>
          </p:nvSpPr>
          <p:spPr>
            <a:xfrm>
              <a:off x="2304252" y="2187627"/>
              <a:ext cx="2039895" cy="620691"/>
            </a:xfrm>
            <a:prstGeom prst="roundRect">
              <a:avLst/>
            </a:prstGeom>
            <a:sp3d prstMaterial="dkEdge">
              <a:bevelT w="8200" h="38100"/>
            </a:sp3d>
          </p:spPr>
          <p:style>
            <a:lnRef idx="1">
              <a:schemeClr val="lt1">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hueOff val="0"/>
                <a:satOff val="0"/>
                <a:lumOff val="0"/>
                <a:alphaOff val="0"/>
              </a:schemeClr>
            </a:fontRef>
          </p:style>
        </p:sp>
        <p:sp>
          <p:nvSpPr>
            <p:cNvPr id="29" name="Rounded Rectangle 12">
              <a:extLst>
                <a:ext uri="{FF2B5EF4-FFF2-40B4-BE49-F238E27FC236}">
                  <a16:creationId xmlns:a16="http://schemas.microsoft.com/office/drawing/2014/main" id="{59E31E7C-2BB8-415D-AD36-7F1DABE9B63A}"/>
                </a:ext>
              </a:extLst>
            </p:cNvPr>
            <p:cNvSpPr/>
            <p:nvPr/>
          </p:nvSpPr>
          <p:spPr>
            <a:xfrm>
              <a:off x="2334552" y="2217927"/>
              <a:ext cx="1979295" cy="560091"/>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a:latin typeface="Calibri" pitchFamily="34" charset="0"/>
                  <a:cs typeface="Calibri" pitchFamily="34" charset="0"/>
                </a:rPr>
                <a:t>Stakeholder mapping</a:t>
              </a:r>
            </a:p>
          </p:txBody>
        </p:sp>
      </p:grpSp>
      <p:grpSp>
        <p:nvGrpSpPr>
          <p:cNvPr id="34" name="Group 33" descr="Stakeholders">
            <a:extLst>
              <a:ext uri="{FF2B5EF4-FFF2-40B4-BE49-F238E27FC236}">
                <a16:creationId xmlns:a16="http://schemas.microsoft.com/office/drawing/2014/main" id="{9BE6D30D-1ABD-473E-9B2A-813A6AAC649E}"/>
              </a:ext>
            </a:extLst>
          </p:cNvPr>
          <p:cNvGrpSpPr/>
          <p:nvPr/>
        </p:nvGrpSpPr>
        <p:grpSpPr>
          <a:xfrm>
            <a:off x="1506534" y="95476"/>
            <a:ext cx="1684026" cy="1387631"/>
            <a:chOff x="9871366" y="4781020"/>
            <a:chExt cx="1713074" cy="1537678"/>
          </a:xfrm>
        </p:grpSpPr>
        <p:sp>
          <p:nvSpPr>
            <p:cNvPr id="35" name="Oval 34">
              <a:extLst>
                <a:ext uri="{FF2B5EF4-FFF2-40B4-BE49-F238E27FC236}">
                  <a16:creationId xmlns:a16="http://schemas.microsoft.com/office/drawing/2014/main" id="{C004C69B-36BA-4E6B-B6ED-A47BA721F625}"/>
                </a:ext>
              </a:extLst>
            </p:cNvPr>
            <p:cNvSpPr/>
            <p:nvPr/>
          </p:nvSpPr>
          <p:spPr>
            <a:xfrm>
              <a:off x="9995640" y="4781020"/>
              <a:ext cx="1471263" cy="1537678"/>
            </a:xfrm>
            <a:prstGeom prst="ellipse">
              <a:avLst/>
            </a:prstGeom>
            <a:solidFill>
              <a:srgbClr val="FF9900"/>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TextBox 35">
              <a:extLst>
                <a:ext uri="{FF2B5EF4-FFF2-40B4-BE49-F238E27FC236}">
                  <a16:creationId xmlns:a16="http://schemas.microsoft.com/office/drawing/2014/main" id="{2148DDF3-5A7B-49B1-B3BC-05F3FBF62C6E}"/>
                </a:ext>
              </a:extLst>
            </p:cNvPr>
            <p:cNvSpPr txBox="1"/>
            <p:nvPr/>
          </p:nvSpPr>
          <p:spPr>
            <a:xfrm>
              <a:off x="9871366" y="5114819"/>
              <a:ext cx="1713074" cy="375162"/>
            </a:xfrm>
            <a:prstGeom prst="rect">
              <a:avLst/>
            </a:prstGeom>
            <a:noFill/>
          </p:spPr>
          <p:txBody>
            <a:bodyPr wrap="square" rtlCol="0">
              <a:spAutoFit/>
            </a:bodyPr>
            <a:lstStyle/>
            <a:p>
              <a:pPr algn="ctr"/>
              <a:r>
                <a:rPr lang="en-GB" sz="1600" b="1" dirty="0">
                  <a:solidFill>
                    <a:schemeClr val="tx1">
                      <a:lumMod val="90000"/>
                      <a:lumOff val="10000"/>
                    </a:schemeClr>
                  </a:solidFill>
                  <a:latin typeface="Raleway" panose="020B0503030101060003" pitchFamily="34" charset="0"/>
                </a:rPr>
                <a:t>Stakeholders</a:t>
              </a:r>
            </a:p>
          </p:txBody>
        </p:sp>
        <p:pic>
          <p:nvPicPr>
            <p:cNvPr id="37" name="Graphic 36" descr="Connections outline">
              <a:extLst>
                <a:ext uri="{FF2B5EF4-FFF2-40B4-BE49-F238E27FC236}">
                  <a16:creationId xmlns:a16="http://schemas.microsoft.com/office/drawing/2014/main" id="{41BD2121-8EBD-470A-9B05-14EF8E24C2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88367" y="5457952"/>
              <a:ext cx="694515" cy="694514"/>
            </a:xfrm>
            <a:prstGeom prst="rect">
              <a:avLst/>
            </a:prstGeom>
          </p:spPr>
        </p:pic>
      </p:grpSp>
    </p:spTree>
    <p:extLst>
      <p:ext uri="{BB962C8B-B14F-4D97-AF65-F5344CB8AC3E}">
        <p14:creationId xmlns:p14="http://schemas.microsoft.com/office/powerpoint/2010/main" val="213233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E07B8-F6D5-41C6-A423-57E138594DBE}"/>
              </a:ext>
            </a:extLst>
          </p:cNvPr>
          <p:cNvSpPr>
            <a:spLocks noGrp="1"/>
          </p:cNvSpPr>
          <p:nvPr>
            <p:ph type="title"/>
          </p:nvPr>
        </p:nvSpPr>
        <p:spPr>
          <a:xfrm>
            <a:off x="1577592" y="191935"/>
            <a:ext cx="8003512" cy="1325563"/>
          </a:xfrm>
        </p:spPr>
        <p:txBody>
          <a:bodyPr>
            <a:noAutofit/>
          </a:bodyPr>
          <a:lstStyle/>
          <a:p>
            <a:r>
              <a:rPr lang="en-GB" sz="3200" dirty="0"/>
              <a:t>How do I find out who my stakeholders are? FINDING STAKEHOLDERS</a:t>
            </a:r>
            <a:br>
              <a:rPr lang="en-GB" sz="3200" dirty="0"/>
            </a:br>
            <a:endParaRPr lang="en-GB" sz="3200" dirty="0"/>
          </a:p>
        </p:txBody>
      </p:sp>
      <p:graphicFrame>
        <p:nvGraphicFramePr>
          <p:cNvPr id="6" name="Table 5">
            <a:extLst>
              <a:ext uri="{FF2B5EF4-FFF2-40B4-BE49-F238E27FC236}">
                <a16:creationId xmlns:a16="http://schemas.microsoft.com/office/drawing/2014/main" id="{F9B5EB13-7935-4B39-95B0-61471E15E66F}"/>
              </a:ext>
            </a:extLst>
          </p:cNvPr>
          <p:cNvGraphicFramePr>
            <a:graphicFrameLocks noGrp="1"/>
          </p:cNvGraphicFramePr>
          <p:nvPr>
            <p:extLst>
              <p:ext uri="{D42A27DB-BD31-4B8C-83A1-F6EECF244321}">
                <p14:modId xmlns:p14="http://schemas.microsoft.com/office/powerpoint/2010/main" val="283111652"/>
              </p:ext>
            </p:extLst>
          </p:nvPr>
        </p:nvGraphicFramePr>
        <p:xfrm>
          <a:off x="6544826" y="2748025"/>
          <a:ext cx="5647174" cy="3291840"/>
        </p:xfrm>
        <a:graphic>
          <a:graphicData uri="http://schemas.openxmlformats.org/drawingml/2006/table">
            <a:tbl>
              <a:tblPr firstRow="1" firstCol="1" bandRow="1">
                <a:tableStyleId>{F5AB1C69-6EDB-4FF4-983F-18BD219EF322}</a:tableStyleId>
              </a:tblPr>
              <a:tblGrid>
                <a:gridCol w="896126">
                  <a:extLst>
                    <a:ext uri="{9D8B030D-6E8A-4147-A177-3AD203B41FA5}">
                      <a16:colId xmlns:a16="http://schemas.microsoft.com/office/drawing/2014/main" val="20000"/>
                    </a:ext>
                  </a:extLst>
                </a:gridCol>
                <a:gridCol w="4751048">
                  <a:extLst>
                    <a:ext uri="{9D8B030D-6E8A-4147-A177-3AD203B41FA5}">
                      <a16:colId xmlns:a16="http://schemas.microsoft.com/office/drawing/2014/main" val="20001"/>
                    </a:ext>
                  </a:extLst>
                </a:gridCol>
              </a:tblGrid>
              <a:tr h="0">
                <a:tc>
                  <a:txBody>
                    <a:bodyPr/>
                    <a:lstStyle/>
                    <a:p>
                      <a:pPr algn="ctr">
                        <a:spcBef>
                          <a:spcPts val="100"/>
                        </a:spcBef>
                        <a:spcAft>
                          <a:spcPts val="100"/>
                        </a:spcAft>
                      </a:pPr>
                      <a:r>
                        <a:rPr lang="en-GB" sz="1800" dirty="0">
                          <a:solidFill>
                            <a:schemeClr val="tx1"/>
                          </a:solidFill>
                          <a:effectLst/>
                          <a:latin typeface="Raleway" panose="020B0503030101060003" pitchFamily="34" charset="0"/>
                        </a:rPr>
                        <a:t>Code</a:t>
                      </a:r>
                      <a:endParaRPr lang="en-GB" sz="2400" b="1" dirty="0">
                        <a:solidFill>
                          <a:schemeClr val="tx1"/>
                        </a:solidFill>
                        <a:effectLst/>
                        <a:latin typeface="Raleway" panose="020B05030301010600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8CC0"/>
                    </a:solidFill>
                  </a:tcPr>
                </a:tc>
                <a:tc>
                  <a:txBody>
                    <a:bodyPr/>
                    <a:lstStyle/>
                    <a:p>
                      <a:pPr algn="ctr">
                        <a:spcBef>
                          <a:spcPts val="100"/>
                        </a:spcBef>
                        <a:spcAft>
                          <a:spcPts val="100"/>
                        </a:spcAft>
                      </a:pPr>
                      <a:r>
                        <a:rPr lang="en-GB" sz="1800" dirty="0">
                          <a:solidFill>
                            <a:schemeClr val="tx1"/>
                          </a:solidFill>
                          <a:effectLst/>
                          <a:latin typeface="Raleway" panose="020B0503030101060003" pitchFamily="34" charset="0"/>
                        </a:rPr>
                        <a:t>Action</a:t>
                      </a:r>
                      <a:endParaRPr lang="en-GB" sz="2400" b="1" dirty="0">
                        <a:solidFill>
                          <a:schemeClr val="tx1"/>
                        </a:solidFill>
                        <a:effectLst/>
                        <a:latin typeface="Raleway" panose="020B05030301010600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8CC0"/>
                    </a:solidFill>
                  </a:tcPr>
                </a:tc>
                <a:extLst>
                  <a:ext uri="{0D108BD9-81ED-4DB2-BD59-A6C34878D82A}">
                    <a16:rowId xmlns:a16="http://schemas.microsoft.com/office/drawing/2014/main" val="10000"/>
                  </a:ext>
                </a:extLst>
              </a:tr>
              <a:tr h="0">
                <a:tc>
                  <a:txBody>
                    <a:bodyPr/>
                    <a:lstStyle/>
                    <a:p>
                      <a:pPr algn="ctr">
                        <a:spcBef>
                          <a:spcPts val="100"/>
                        </a:spcBef>
                        <a:spcAft>
                          <a:spcPts val="100"/>
                        </a:spcAft>
                      </a:pPr>
                      <a:r>
                        <a:rPr lang="en-GB" sz="1800" dirty="0">
                          <a:solidFill>
                            <a:schemeClr val="tx1"/>
                          </a:solidFill>
                          <a:effectLst/>
                          <a:latin typeface="Raleway" panose="020B0503030101060003" pitchFamily="34" charset="0"/>
                        </a:rPr>
                        <a:t>1</a:t>
                      </a:r>
                      <a:endParaRPr lang="en-GB" sz="2400" dirty="0">
                        <a:solidFill>
                          <a:schemeClr val="tx1"/>
                        </a:solidFill>
                        <a:effectLst/>
                        <a:latin typeface="Raleway" panose="020B0503030101060003" pitchFamily="34" charset="0"/>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8CC0"/>
                    </a:solidFill>
                  </a:tcPr>
                </a:tc>
                <a:tc>
                  <a:txBody>
                    <a:bodyPr/>
                    <a:lstStyle/>
                    <a:p>
                      <a:pPr algn="ctr">
                        <a:spcBef>
                          <a:spcPts val="100"/>
                        </a:spcBef>
                        <a:spcAft>
                          <a:spcPts val="100"/>
                        </a:spcAft>
                      </a:pPr>
                      <a:r>
                        <a:rPr lang="en-GB" sz="1800" dirty="0">
                          <a:effectLst/>
                          <a:latin typeface="Raleway" panose="020B0503030101060003" pitchFamily="34" charset="0"/>
                        </a:rPr>
                        <a:t>Ask these people up front to commit to support project/change. They will be a great invisible resource.</a:t>
                      </a:r>
                      <a:endParaRPr lang="en-GB" sz="2400" dirty="0">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spcBef>
                          <a:spcPts val="100"/>
                        </a:spcBef>
                        <a:spcAft>
                          <a:spcPts val="100"/>
                        </a:spcAft>
                      </a:pPr>
                      <a:r>
                        <a:rPr lang="en-GB" sz="1800" dirty="0">
                          <a:solidFill>
                            <a:schemeClr val="tx1"/>
                          </a:solidFill>
                          <a:effectLst/>
                          <a:latin typeface="Raleway" panose="020B0503030101060003" pitchFamily="34" charset="0"/>
                        </a:rPr>
                        <a:t>2</a:t>
                      </a:r>
                      <a:endParaRPr lang="en-GB" sz="2400" dirty="0">
                        <a:solidFill>
                          <a:schemeClr val="tx1"/>
                        </a:solidFill>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8CC0"/>
                    </a:solidFill>
                  </a:tcPr>
                </a:tc>
                <a:tc>
                  <a:txBody>
                    <a:bodyPr/>
                    <a:lstStyle/>
                    <a:p>
                      <a:pPr algn="ctr">
                        <a:spcBef>
                          <a:spcPts val="100"/>
                        </a:spcBef>
                        <a:spcAft>
                          <a:spcPts val="100"/>
                        </a:spcAft>
                      </a:pPr>
                      <a:r>
                        <a:rPr lang="en-GB" sz="1800" dirty="0">
                          <a:effectLst/>
                          <a:latin typeface="Raleway" panose="020B0503030101060003" pitchFamily="34" charset="0"/>
                        </a:rPr>
                        <a:t>No need to create enemies. Use issue-data-question-build to emotionally engage.</a:t>
                      </a:r>
                      <a:endParaRPr lang="en-GB" sz="2400" dirty="0">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spcBef>
                          <a:spcPts val="100"/>
                        </a:spcBef>
                        <a:spcAft>
                          <a:spcPts val="100"/>
                        </a:spcAft>
                      </a:pPr>
                      <a:r>
                        <a:rPr lang="en-GB" sz="1800" dirty="0">
                          <a:solidFill>
                            <a:schemeClr val="tx1"/>
                          </a:solidFill>
                          <a:effectLst/>
                          <a:latin typeface="Raleway" panose="020B0503030101060003" pitchFamily="34" charset="0"/>
                        </a:rPr>
                        <a:t>3</a:t>
                      </a:r>
                      <a:endParaRPr lang="en-GB" sz="2400" dirty="0">
                        <a:solidFill>
                          <a:schemeClr val="tx1"/>
                        </a:solidFill>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8CC0"/>
                    </a:solidFill>
                  </a:tcPr>
                </a:tc>
                <a:tc>
                  <a:txBody>
                    <a:bodyPr/>
                    <a:lstStyle/>
                    <a:p>
                      <a:pPr algn="ctr">
                        <a:spcBef>
                          <a:spcPts val="100"/>
                        </a:spcBef>
                        <a:spcAft>
                          <a:spcPts val="100"/>
                        </a:spcAft>
                      </a:pPr>
                      <a:r>
                        <a:rPr lang="en-GB" sz="1800" dirty="0">
                          <a:effectLst/>
                          <a:latin typeface="Raleway" panose="020B0503030101060003" pitchFamily="34" charset="0"/>
                        </a:rPr>
                        <a:t>Try to get strong sponsorship from these people. Enlist them as allies to help manage other stakeholders.</a:t>
                      </a:r>
                      <a:endParaRPr lang="en-GB" sz="2400" dirty="0">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ctr">
                        <a:spcBef>
                          <a:spcPts val="100"/>
                        </a:spcBef>
                        <a:spcAft>
                          <a:spcPts val="100"/>
                        </a:spcAft>
                      </a:pPr>
                      <a:r>
                        <a:rPr lang="en-GB" sz="1800" dirty="0">
                          <a:solidFill>
                            <a:schemeClr val="tx1"/>
                          </a:solidFill>
                          <a:effectLst/>
                          <a:latin typeface="Raleway" panose="020B0503030101060003" pitchFamily="34" charset="0"/>
                        </a:rPr>
                        <a:t>4</a:t>
                      </a:r>
                      <a:endParaRPr lang="en-GB" sz="2400" dirty="0">
                        <a:solidFill>
                          <a:schemeClr val="tx1"/>
                        </a:solidFill>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8CC0"/>
                    </a:solidFill>
                  </a:tcPr>
                </a:tc>
                <a:tc>
                  <a:txBody>
                    <a:bodyPr/>
                    <a:lstStyle/>
                    <a:p>
                      <a:pPr algn="ctr">
                        <a:spcBef>
                          <a:spcPts val="100"/>
                        </a:spcBef>
                        <a:spcAft>
                          <a:spcPts val="100"/>
                        </a:spcAft>
                      </a:pPr>
                      <a:r>
                        <a:rPr lang="en-GB" sz="1800" dirty="0">
                          <a:effectLst/>
                          <a:latin typeface="Raleway" panose="020B0503030101060003" pitchFamily="34" charset="0"/>
                        </a:rPr>
                        <a:t>Approach with caution – you will need your antennae up and to exercise caution not to permanently alienate them.</a:t>
                      </a:r>
                      <a:endParaRPr lang="en-GB" sz="2400" dirty="0">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8" name="Content Placeholder 7">
            <a:extLst>
              <a:ext uri="{FF2B5EF4-FFF2-40B4-BE49-F238E27FC236}">
                <a16:creationId xmlns:a16="http://schemas.microsoft.com/office/drawing/2014/main" id="{8D73DCC0-4CFC-4206-9E09-643B6BF1B78B}"/>
              </a:ext>
            </a:extLst>
          </p:cNvPr>
          <p:cNvGraphicFramePr>
            <a:graphicFrameLocks noGrp="1"/>
          </p:cNvGraphicFramePr>
          <p:nvPr>
            <p:ph idx="1"/>
          </p:nvPr>
        </p:nvGraphicFramePr>
        <p:xfrm>
          <a:off x="497394" y="1608520"/>
          <a:ext cx="5821003" cy="5166686"/>
        </p:xfrm>
        <a:graphic>
          <a:graphicData uri="http://schemas.openxmlformats.org/drawingml/2006/table">
            <a:tbl>
              <a:tblPr firstRow="1" firstCol="1" bandRow="1">
                <a:tableStyleId>{2D5ABB26-0587-4C30-8999-92F81FD0307C}</a:tableStyleId>
              </a:tblPr>
              <a:tblGrid>
                <a:gridCol w="2106856">
                  <a:extLst>
                    <a:ext uri="{9D8B030D-6E8A-4147-A177-3AD203B41FA5}">
                      <a16:colId xmlns:a16="http://schemas.microsoft.com/office/drawing/2014/main" val="20001"/>
                    </a:ext>
                  </a:extLst>
                </a:gridCol>
                <a:gridCol w="1933096">
                  <a:extLst>
                    <a:ext uri="{9D8B030D-6E8A-4147-A177-3AD203B41FA5}">
                      <a16:colId xmlns:a16="http://schemas.microsoft.com/office/drawing/2014/main" val="20002"/>
                    </a:ext>
                  </a:extLst>
                </a:gridCol>
                <a:gridCol w="1781051">
                  <a:extLst>
                    <a:ext uri="{9D8B030D-6E8A-4147-A177-3AD203B41FA5}">
                      <a16:colId xmlns:a16="http://schemas.microsoft.com/office/drawing/2014/main" val="20003"/>
                    </a:ext>
                  </a:extLst>
                </a:gridCol>
              </a:tblGrid>
              <a:tr h="1054282">
                <a:tc>
                  <a:txBody>
                    <a:bodyPr/>
                    <a:lstStyle/>
                    <a:p>
                      <a:pPr algn="ctr">
                        <a:spcBef>
                          <a:spcPts val="100"/>
                        </a:spcBef>
                        <a:spcAft>
                          <a:spcPts val="100"/>
                        </a:spcAft>
                      </a:pPr>
                      <a:r>
                        <a:rPr lang="en-GB" sz="1800" dirty="0">
                          <a:solidFill>
                            <a:srgbClr val="8468AC"/>
                          </a:solidFill>
                          <a:effectLst/>
                          <a:latin typeface="Raleway" panose="020B0503030101060003" pitchFamily="34" charset="0"/>
                        </a:rPr>
                        <a:t> </a:t>
                      </a:r>
                      <a:endParaRPr lang="en-GB" sz="1800" dirty="0">
                        <a:solidFill>
                          <a:srgbClr val="8468AC"/>
                        </a:solidFill>
                        <a:effectLst/>
                        <a:latin typeface="Raleway" panose="020B0503030101060003" pitchFamily="34" charset="0"/>
                        <a:ea typeface="Times New Roman"/>
                        <a:cs typeface="Times New Roman"/>
                      </a:endParaRPr>
                    </a:p>
                  </a:txBody>
                  <a:tcPr marL="68580" marR="68580" marT="0" marB="0"/>
                </a:tc>
                <a:tc>
                  <a:txBody>
                    <a:bodyPr/>
                    <a:lstStyle/>
                    <a:p>
                      <a:pPr algn="ctr">
                        <a:spcBef>
                          <a:spcPts val="100"/>
                        </a:spcBef>
                        <a:spcAft>
                          <a:spcPts val="100"/>
                        </a:spcAft>
                      </a:pPr>
                      <a:r>
                        <a:rPr lang="en-GB" sz="1800" dirty="0">
                          <a:solidFill>
                            <a:srgbClr val="8468AC"/>
                          </a:solidFill>
                          <a:effectLst/>
                          <a:latin typeface="Raleway" panose="020B0503030101060003" pitchFamily="34" charset="0"/>
                        </a:rPr>
                        <a:t>Benefit from the change /project</a:t>
                      </a:r>
                    </a:p>
                  </a:txBody>
                  <a:tcPr marL="68580" marR="68580" marT="0" marB="0" anchor="b">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800" dirty="0">
                          <a:solidFill>
                            <a:srgbClr val="8468AC"/>
                          </a:solidFill>
                          <a:effectLst/>
                          <a:latin typeface="Raleway" panose="020B0503030101060003" pitchFamily="34" charset="0"/>
                        </a:rPr>
                        <a:t>Be damaged as a result of the change /project</a:t>
                      </a:r>
                    </a:p>
                  </a:txBody>
                  <a:tcPr marL="68580" marR="68580" marT="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034703">
                <a:tc>
                  <a:txBody>
                    <a:bodyPr/>
                    <a:lstStyle/>
                    <a:p>
                      <a:pPr algn="ctr">
                        <a:spcBef>
                          <a:spcPts val="100"/>
                        </a:spcBef>
                        <a:spcAft>
                          <a:spcPts val="100"/>
                        </a:spcAft>
                      </a:pPr>
                      <a:r>
                        <a:rPr lang="en-GB" sz="1800" dirty="0">
                          <a:solidFill>
                            <a:srgbClr val="8468AC"/>
                          </a:solidFill>
                          <a:effectLst/>
                          <a:latin typeface="Raleway" panose="020B0503030101060003" pitchFamily="34" charset="0"/>
                        </a:rPr>
                        <a:t>Are involved, but the change /project could happen without them</a:t>
                      </a:r>
                      <a:endParaRPr lang="en-GB" sz="1800" dirty="0">
                        <a:solidFill>
                          <a:srgbClr val="8468AC"/>
                        </a:solidFill>
                        <a:effectLst/>
                        <a:latin typeface="Raleway" panose="020B0503030101060003" pitchFamily="34" charset="0"/>
                        <a:ea typeface="Times New Roman"/>
                        <a:cs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l">
                        <a:spcBef>
                          <a:spcPts val="100"/>
                        </a:spcBef>
                        <a:spcAft>
                          <a:spcPts val="100"/>
                        </a:spcAft>
                      </a:pPr>
                      <a:endParaRPr lang="en-GB" sz="2800" b="1" dirty="0">
                        <a:solidFill>
                          <a:schemeClr val="tx1"/>
                        </a:solidFill>
                        <a:effectLst/>
                        <a:latin typeface="Raleway" panose="020B0503030101060003" pitchFamily="34" charset="0"/>
                      </a:endParaRPr>
                    </a:p>
                    <a:p>
                      <a:pPr algn="l">
                        <a:spcBef>
                          <a:spcPts val="100"/>
                        </a:spcBef>
                        <a:spcAft>
                          <a:spcPts val="100"/>
                        </a:spcAft>
                      </a:pPr>
                      <a:r>
                        <a:rPr lang="en-GB" sz="2800" b="1" dirty="0">
                          <a:solidFill>
                            <a:schemeClr val="tx1"/>
                          </a:solidFill>
                          <a:effectLst/>
                          <a:latin typeface="Raleway" panose="020B0503030101060003" pitchFamily="34" charset="0"/>
                        </a:rPr>
                        <a:t>1</a:t>
                      </a:r>
                    </a:p>
                    <a:p>
                      <a:pPr algn="l">
                        <a:spcBef>
                          <a:spcPts val="100"/>
                        </a:spcBef>
                        <a:spcAft>
                          <a:spcPts val="100"/>
                        </a:spcAft>
                      </a:pPr>
                      <a:r>
                        <a:rPr lang="en-GB" sz="2800" b="1" dirty="0">
                          <a:solidFill>
                            <a:schemeClr val="tx1"/>
                          </a:solidFill>
                          <a:effectLst/>
                          <a:latin typeface="Raleway" panose="020B0503030101060003" pitchFamily="34" charset="0"/>
                        </a:rPr>
                        <a:t> </a:t>
                      </a:r>
                    </a:p>
                    <a:p>
                      <a:pPr algn="l">
                        <a:spcBef>
                          <a:spcPts val="100"/>
                        </a:spcBef>
                        <a:spcAft>
                          <a:spcPts val="100"/>
                        </a:spcAft>
                      </a:pPr>
                      <a:r>
                        <a:rPr lang="en-GB" sz="2800" b="1" dirty="0">
                          <a:solidFill>
                            <a:schemeClr val="tx1"/>
                          </a:solidFill>
                          <a:effectLst/>
                          <a:latin typeface="Raleway" panose="020B0503030101060003"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8CC0"/>
                    </a:solidFill>
                  </a:tcPr>
                </a:tc>
                <a:tc>
                  <a:txBody>
                    <a:bodyPr/>
                    <a:lstStyle/>
                    <a:p>
                      <a:pPr algn="l">
                        <a:spcBef>
                          <a:spcPts val="100"/>
                        </a:spcBef>
                        <a:spcAft>
                          <a:spcPts val="100"/>
                        </a:spcAft>
                      </a:pPr>
                      <a:endParaRPr lang="en-GB" sz="2800" b="1" dirty="0">
                        <a:solidFill>
                          <a:schemeClr val="tx1"/>
                        </a:solidFill>
                        <a:effectLst/>
                        <a:latin typeface="Raleway" panose="020B0503030101060003" pitchFamily="34" charset="0"/>
                      </a:endParaRPr>
                    </a:p>
                    <a:p>
                      <a:pPr algn="l">
                        <a:spcBef>
                          <a:spcPts val="100"/>
                        </a:spcBef>
                        <a:spcAft>
                          <a:spcPts val="100"/>
                        </a:spcAft>
                      </a:pPr>
                      <a:r>
                        <a:rPr lang="en-GB" sz="2800" b="1" dirty="0">
                          <a:solidFill>
                            <a:schemeClr val="tx1"/>
                          </a:solidFill>
                          <a:effectLst/>
                          <a:latin typeface="Raleway" panose="020B0503030101060003" pitchFamily="34" charset="0"/>
                        </a:rPr>
                        <a:t>2</a:t>
                      </a:r>
                      <a:endParaRPr lang="en-GB" sz="2800" b="1" dirty="0">
                        <a:solidFill>
                          <a:schemeClr val="tx1"/>
                        </a:solidFill>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8CC0"/>
                    </a:solidFill>
                  </a:tcPr>
                </a:tc>
                <a:extLst>
                  <a:ext uri="{0D108BD9-81ED-4DB2-BD59-A6C34878D82A}">
                    <a16:rowId xmlns:a16="http://schemas.microsoft.com/office/drawing/2014/main" val="10002"/>
                  </a:ext>
                </a:extLst>
              </a:tr>
              <a:tr h="2034703">
                <a:tc>
                  <a:txBody>
                    <a:bodyPr/>
                    <a:lstStyle/>
                    <a:p>
                      <a:pPr algn="ctr">
                        <a:spcBef>
                          <a:spcPts val="100"/>
                        </a:spcBef>
                        <a:spcAft>
                          <a:spcPts val="100"/>
                        </a:spcAft>
                      </a:pPr>
                      <a:r>
                        <a:rPr lang="en-GB" sz="1800" dirty="0">
                          <a:solidFill>
                            <a:srgbClr val="8468AC"/>
                          </a:solidFill>
                          <a:effectLst/>
                          <a:latin typeface="Raleway" panose="020B0503030101060003" pitchFamily="34" charset="0"/>
                        </a:rPr>
                        <a:t>The change /project could NOT happen without them</a:t>
                      </a:r>
                      <a:endParaRPr lang="en-GB" sz="1800" dirty="0">
                        <a:solidFill>
                          <a:srgbClr val="8468AC"/>
                        </a:solidFill>
                        <a:effectLst/>
                        <a:latin typeface="Raleway" panose="020B0503030101060003" pitchFamily="34" charset="0"/>
                        <a:ea typeface="Times New Roman"/>
                        <a:cs typeface="Times New Roman"/>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l">
                        <a:spcBef>
                          <a:spcPts val="100"/>
                        </a:spcBef>
                        <a:spcAft>
                          <a:spcPts val="100"/>
                        </a:spcAft>
                      </a:pPr>
                      <a:endParaRPr lang="en-GB" sz="2800" b="1" dirty="0">
                        <a:solidFill>
                          <a:schemeClr val="tx1"/>
                        </a:solidFill>
                        <a:effectLst/>
                        <a:latin typeface="Raleway" panose="020B0503030101060003" pitchFamily="34" charset="0"/>
                      </a:endParaRPr>
                    </a:p>
                    <a:p>
                      <a:pPr algn="l">
                        <a:spcBef>
                          <a:spcPts val="100"/>
                        </a:spcBef>
                        <a:spcAft>
                          <a:spcPts val="100"/>
                        </a:spcAft>
                      </a:pPr>
                      <a:r>
                        <a:rPr lang="en-GB" sz="2800" b="1" dirty="0">
                          <a:solidFill>
                            <a:schemeClr val="tx1"/>
                          </a:solidFill>
                          <a:effectLst/>
                          <a:latin typeface="Raleway" panose="020B0503030101060003" pitchFamily="34" charset="0"/>
                        </a:rPr>
                        <a:t>3</a:t>
                      </a:r>
                    </a:p>
                    <a:p>
                      <a:pPr algn="l">
                        <a:spcBef>
                          <a:spcPts val="100"/>
                        </a:spcBef>
                        <a:spcAft>
                          <a:spcPts val="100"/>
                        </a:spcAft>
                      </a:pPr>
                      <a:r>
                        <a:rPr lang="en-GB" sz="2800" b="1" dirty="0">
                          <a:solidFill>
                            <a:schemeClr val="tx1"/>
                          </a:solidFill>
                          <a:effectLst/>
                          <a:latin typeface="Raleway" panose="020B0503030101060003" pitchFamily="34" charset="0"/>
                        </a:rPr>
                        <a:t> </a:t>
                      </a:r>
                    </a:p>
                    <a:p>
                      <a:pPr algn="l">
                        <a:spcBef>
                          <a:spcPts val="100"/>
                        </a:spcBef>
                        <a:spcAft>
                          <a:spcPts val="100"/>
                        </a:spcAft>
                      </a:pPr>
                      <a:r>
                        <a:rPr lang="en-GB" sz="2800" b="1" dirty="0">
                          <a:solidFill>
                            <a:schemeClr val="tx1"/>
                          </a:solidFill>
                          <a:effectLst/>
                          <a:latin typeface="Raleway" panose="020B0503030101060003"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8CC0"/>
                    </a:solidFill>
                  </a:tcPr>
                </a:tc>
                <a:tc>
                  <a:txBody>
                    <a:bodyPr/>
                    <a:lstStyle/>
                    <a:p>
                      <a:pPr algn="l">
                        <a:spcBef>
                          <a:spcPts val="100"/>
                        </a:spcBef>
                        <a:spcAft>
                          <a:spcPts val="100"/>
                        </a:spcAft>
                      </a:pPr>
                      <a:endParaRPr lang="en-GB" sz="2800" b="1" dirty="0">
                        <a:solidFill>
                          <a:schemeClr val="tx1"/>
                        </a:solidFill>
                        <a:effectLst/>
                        <a:latin typeface="Raleway" panose="020B0503030101060003" pitchFamily="34" charset="0"/>
                      </a:endParaRPr>
                    </a:p>
                    <a:p>
                      <a:pPr algn="l">
                        <a:spcBef>
                          <a:spcPts val="100"/>
                        </a:spcBef>
                        <a:spcAft>
                          <a:spcPts val="100"/>
                        </a:spcAft>
                      </a:pPr>
                      <a:r>
                        <a:rPr lang="en-GB" sz="2800" b="1" dirty="0">
                          <a:solidFill>
                            <a:schemeClr val="tx1"/>
                          </a:solidFill>
                          <a:effectLst/>
                          <a:latin typeface="Raleway" panose="020B0503030101060003" pitchFamily="34" charset="0"/>
                        </a:rPr>
                        <a:t>4</a:t>
                      </a:r>
                      <a:endParaRPr lang="en-GB" sz="2800" b="1" dirty="0">
                        <a:solidFill>
                          <a:schemeClr val="tx1"/>
                        </a:solidFill>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18CC0"/>
                    </a:solidFill>
                  </a:tcPr>
                </a:tc>
                <a:extLst>
                  <a:ext uri="{0D108BD9-81ED-4DB2-BD59-A6C34878D82A}">
                    <a16:rowId xmlns:a16="http://schemas.microsoft.com/office/drawing/2014/main" val="10003"/>
                  </a:ext>
                </a:extLst>
              </a:tr>
            </a:tbl>
          </a:graphicData>
        </a:graphic>
      </p:graphicFrame>
      <p:sp>
        <p:nvSpPr>
          <p:cNvPr id="10" name="TextBox 9">
            <a:extLst>
              <a:ext uri="{FF2B5EF4-FFF2-40B4-BE49-F238E27FC236}">
                <a16:creationId xmlns:a16="http://schemas.microsoft.com/office/drawing/2014/main" id="{D425B1CE-276E-4BF6-9E64-D27B4FFAAB31}"/>
              </a:ext>
            </a:extLst>
          </p:cNvPr>
          <p:cNvSpPr txBox="1"/>
          <p:nvPr/>
        </p:nvSpPr>
        <p:spPr>
          <a:xfrm>
            <a:off x="1308798" y="1251169"/>
            <a:ext cx="6174712" cy="369332"/>
          </a:xfrm>
          <a:prstGeom prst="rect">
            <a:avLst/>
          </a:prstGeom>
          <a:noFill/>
        </p:spPr>
        <p:txBody>
          <a:bodyPr wrap="square">
            <a:spAutoFit/>
          </a:bodyPr>
          <a:lstStyle/>
          <a:p>
            <a:pPr algn="ctr">
              <a:spcBef>
                <a:spcPts val="100"/>
              </a:spcBef>
              <a:spcAft>
                <a:spcPts val="100"/>
              </a:spcAft>
            </a:pPr>
            <a:r>
              <a:rPr lang="en-GB" sz="1800" b="1" dirty="0">
                <a:solidFill>
                  <a:srgbClr val="8468AC"/>
                </a:solidFill>
                <a:effectLst/>
                <a:latin typeface="Raleway" panose="020B0503030101060003" pitchFamily="34" charset="0"/>
              </a:rPr>
              <a:t>People I can think of who will…</a:t>
            </a:r>
            <a:endParaRPr lang="en-GB" sz="1800" b="1" dirty="0">
              <a:solidFill>
                <a:srgbClr val="8468AC"/>
              </a:solidFill>
              <a:effectLst/>
              <a:latin typeface="Raleway" panose="020B0503030101060003" pitchFamily="34" charset="0"/>
              <a:ea typeface="Times New Roman"/>
              <a:cs typeface="Times New Roman"/>
            </a:endParaRPr>
          </a:p>
        </p:txBody>
      </p:sp>
      <p:sp>
        <p:nvSpPr>
          <p:cNvPr id="12" name="TextBox 11">
            <a:extLst>
              <a:ext uri="{FF2B5EF4-FFF2-40B4-BE49-F238E27FC236}">
                <a16:creationId xmlns:a16="http://schemas.microsoft.com/office/drawing/2014/main" id="{86CC079D-1689-40C9-8B52-DF4A728F3B03}"/>
              </a:ext>
            </a:extLst>
          </p:cNvPr>
          <p:cNvSpPr txBox="1"/>
          <p:nvPr/>
        </p:nvSpPr>
        <p:spPr>
          <a:xfrm rot="16200000">
            <a:off x="-1341933" y="4445868"/>
            <a:ext cx="3605042" cy="671979"/>
          </a:xfrm>
          <a:prstGeom prst="rect">
            <a:avLst/>
          </a:prstGeom>
          <a:noFill/>
        </p:spPr>
        <p:txBody>
          <a:bodyPr wrap="square">
            <a:spAutoFit/>
          </a:bodyPr>
          <a:lstStyle/>
          <a:p>
            <a:pPr marL="71755" marR="71755" algn="ctr">
              <a:spcBef>
                <a:spcPts val="100"/>
              </a:spcBef>
              <a:spcAft>
                <a:spcPts val="100"/>
              </a:spcAft>
            </a:pPr>
            <a:r>
              <a:rPr lang="en-GB" sz="1800" b="1" dirty="0">
                <a:solidFill>
                  <a:srgbClr val="8468AC"/>
                </a:solidFill>
                <a:effectLst/>
                <a:latin typeface="Raleway" panose="020B0503030101060003" pitchFamily="34" charset="0"/>
              </a:rPr>
              <a:t>People I can think of who…</a:t>
            </a:r>
          </a:p>
          <a:p>
            <a:pPr marL="71755" marR="71755" algn="ctr">
              <a:spcBef>
                <a:spcPts val="100"/>
              </a:spcBef>
              <a:spcAft>
                <a:spcPts val="100"/>
              </a:spcAft>
            </a:pPr>
            <a:r>
              <a:rPr lang="en-GB" sz="1800" dirty="0">
                <a:solidFill>
                  <a:srgbClr val="8468AC"/>
                </a:solidFill>
                <a:effectLst/>
                <a:latin typeface="Raleway" panose="020B0503030101060003" pitchFamily="34" charset="0"/>
              </a:rPr>
              <a:t> </a:t>
            </a:r>
            <a:endParaRPr lang="en-GB" sz="1800" dirty="0">
              <a:solidFill>
                <a:srgbClr val="8468AC"/>
              </a:solidFill>
              <a:effectLst/>
              <a:latin typeface="Raleway" panose="020B0503030101060003" pitchFamily="34" charset="0"/>
              <a:ea typeface="Times New Roman"/>
              <a:cs typeface="Times New Roman"/>
            </a:endParaRPr>
          </a:p>
        </p:txBody>
      </p:sp>
    </p:spTree>
    <p:extLst>
      <p:ext uri="{BB962C8B-B14F-4D97-AF65-F5344CB8AC3E}">
        <p14:creationId xmlns:p14="http://schemas.microsoft.com/office/powerpoint/2010/main" val="12558999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01678-20A4-4413-A0AD-656BC9F511F4}"/>
              </a:ext>
            </a:extLst>
          </p:cNvPr>
          <p:cNvSpPr>
            <a:spLocks noGrp="1"/>
          </p:cNvSpPr>
          <p:nvPr>
            <p:ph type="title"/>
          </p:nvPr>
        </p:nvSpPr>
        <p:spPr>
          <a:xfrm>
            <a:off x="1884066" y="61306"/>
            <a:ext cx="7601578" cy="1325563"/>
          </a:xfrm>
        </p:spPr>
        <p:txBody>
          <a:bodyPr>
            <a:noAutofit/>
          </a:bodyPr>
          <a:lstStyle/>
          <a:p>
            <a:r>
              <a:rPr lang="en-GB" sz="3200" dirty="0"/>
              <a:t>How do I get them (even the awkward ones) to engage? </a:t>
            </a:r>
            <a:r>
              <a:rPr lang="en-GB" sz="3600" dirty="0"/>
              <a:t>– ENGAGING COMMITMENT</a:t>
            </a:r>
          </a:p>
        </p:txBody>
      </p:sp>
      <p:graphicFrame>
        <p:nvGraphicFramePr>
          <p:cNvPr id="5" name="Table 4">
            <a:extLst>
              <a:ext uri="{FF2B5EF4-FFF2-40B4-BE49-F238E27FC236}">
                <a16:creationId xmlns:a16="http://schemas.microsoft.com/office/drawing/2014/main" id="{A01CCA33-06C0-4BD2-8EED-B6816C3E510E}"/>
              </a:ext>
            </a:extLst>
          </p:cNvPr>
          <p:cNvGraphicFramePr>
            <a:graphicFrameLocks noGrp="1"/>
          </p:cNvGraphicFramePr>
          <p:nvPr/>
        </p:nvGraphicFramePr>
        <p:xfrm>
          <a:off x="420522" y="1767446"/>
          <a:ext cx="5491258" cy="5033740"/>
        </p:xfrm>
        <a:graphic>
          <a:graphicData uri="http://schemas.openxmlformats.org/drawingml/2006/table">
            <a:tbl>
              <a:tblPr firstRow="1" firstCol="1" bandRow="1">
                <a:tableStyleId>{2D5ABB26-0587-4C30-8999-92F81FD0307C}</a:tableStyleId>
              </a:tblPr>
              <a:tblGrid>
                <a:gridCol w="1987508">
                  <a:extLst>
                    <a:ext uri="{9D8B030D-6E8A-4147-A177-3AD203B41FA5}">
                      <a16:colId xmlns:a16="http://schemas.microsoft.com/office/drawing/2014/main" val="20001"/>
                    </a:ext>
                  </a:extLst>
                </a:gridCol>
                <a:gridCol w="1823591">
                  <a:extLst>
                    <a:ext uri="{9D8B030D-6E8A-4147-A177-3AD203B41FA5}">
                      <a16:colId xmlns:a16="http://schemas.microsoft.com/office/drawing/2014/main" val="20002"/>
                    </a:ext>
                  </a:extLst>
                </a:gridCol>
                <a:gridCol w="1680159">
                  <a:extLst>
                    <a:ext uri="{9D8B030D-6E8A-4147-A177-3AD203B41FA5}">
                      <a16:colId xmlns:a16="http://schemas.microsoft.com/office/drawing/2014/main" val="20003"/>
                    </a:ext>
                  </a:extLst>
                </a:gridCol>
              </a:tblGrid>
              <a:tr h="1193012">
                <a:tc>
                  <a:txBody>
                    <a:bodyPr/>
                    <a:lstStyle/>
                    <a:p>
                      <a:pPr algn="ctr">
                        <a:spcBef>
                          <a:spcPts val="100"/>
                        </a:spcBef>
                        <a:spcAft>
                          <a:spcPts val="100"/>
                        </a:spcAft>
                      </a:pPr>
                      <a:r>
                        <a:rPr lang="en-GB" sz="1800" dirty="0">
                          <a:solidFill>
                            <a:srgbClr val="0070C0"/>
                          </a:solidFill>
                          <a:effectLst/>
                          <a:latin typeface="Raleway" panose="020B0503030101060003" pitchFamily="34" charset="0"/>
                          <a:ea typeface="Times New Roman"/>
                          <a:cs typeface="Times New Roman"/>
                        </a:rPr>
                        <a:t> </a:t>
                      </a:r>
                    </a:p>
                  </a:txBody>
                  <a:tcPr marL="68580" marR="68580" marT="0" marB="0"/>
                </a:tc>
                <a:tc>
                  <a:txBody>
                    <a:bodyPr/>
                    <a:lstStyle/>
                    <a:p>
                      <a:pPr algn="ctr">
                        <a:spcBef>
                          <a:spcPts val="100"/>
                        </a:spcBef>
                        <a:spcAft>
                          <a:spcPts val="100"/>
                        </a:spcAft>
                      </a:pPr>
                      <a:r>
                        <a:rPr lang="en-GB" sz="1800" dirty="0">
                          <a:solidFill>
                            <a:srgbClr val="0070C0"/>
                          </a:solidFill>
                          <a:effectLst/>
                          <a:latin typeface="Raleway" panose="020B0503030101060003" pitchFamily="34" charset="0"/>
                          <a:ea typeface="Times New Roman"/>
                          <a:cs typeface="Times New Roman"/>
                        </a:rPr>
                        <a:t>NOT agree with the goals of your project /change</a:t>
                      </a:r>
                    </a:p>
                  </a:txBody>
                  <a:tcPr marL="68580" marR="68580" marT="0" marB="0">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800" dirty="0">
                          <a:solidFill>
                            <a:srgbClr val="0070C0"/>
                          </a:solidFill>
                          <a:effectLst/>
                          <a:latin typeface="Raleway" panose="020B0503030101060003" pitchFamily="34" charset="0"/>
                          <a:ea typeface="Times New Roman"/>
                          <a:cs typeface="Times New Roman"/>
                        </a:rPr>
                        <a:t>Agree with the goals of your project /change</a:t>
                      </a: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10328">
                <a:tc>
                  <a:txBody>
                    <a:bodyPr/>
                    <a:lstStyle/>
                    <a:p>
                      <a:pPr algn="ctr">
                        <a:spcBef>
                          <a:spcPts val="100"/>
                        </a:spcBef>
                        <a:spcAft>
                          <a:spcPts val="100"/>
                        </a:spcAft>
                      </a:pPr>
                      <a:r>
                        <a:rPr lang="en-GB" sz="1800" dirty="0">
                          <a:solidFill>
                            <a:srgbClr val="0070C0"/>
                          </a:solidFill>
                          <a:effectLst/>
                          <a:latin typeface="Raleway" panose="020B0503030101060003" pitchFamily="34" charset="0"/>
                          <a:ea typeface="Times New Roman"/>
                          <a:cs typeface="Times New Roman"/>
                        </a:rPr>
                        <a:t>Understand what you are trying to achieve</a:t>
                      </a: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l">
                        <a:spcBef>
                          <a:spcPts val="100"/>
                        </a:spcBef>
                        <a:spcAft>
                          <a:spcPts val="100"/>
                        </a:spcAft>
                      </a:pPr>
                      <a:endParaRPr lang="en-GB" sz="2400" b="1" dirty="0">
                        <a:solidFill>
                          <a:schemeClr val="bg1"/>
                        </a:solidFill>
                        <a:effectLst/>
                        <a:latin typeface="Raleway" panose="020B0503030101060003" pitchFamily="34" charset="0"/>
                        <a:ea typeface="Times New Roman"/>
                        <a:cs typeface="Times New Roman"/>
                      </a:endParaRPr>
                    </a:p>
                    <a:p>
                      <a:pPr algn="l">
                        <a:spcBef>
                          <a:spcPts val="100"/>
                        </a:spcBef>
                        <a:spcAft>
                          <a:spcPts val="100"/>
                        </a:spcAft>
                      </a:pPr>
                      <a:r>
                        <a:rPr lang="en-GB" sz="2400" b="1" dirty="0">
                          <a:solidFill>
                            <a:schemeClr val="bg1"/>
                          </a:solidFill>
                          <a:effectLst/>
                          <a:latin typeface="Raleway" panose="020B0503030101060003" pitchFamily="34" charset="0"/>
                          <a:ea typeface="Times New Roman"/>
                          <a:cs typeface="Times New Roman"/>
                        </a:rPr>
                        <a:t>a</a:t>
                      </a:r>
                    </a:p>
                    <a:p>
                      <a:pPr algn="l">
                        <a:spcBef>
                          <a:spcPts val="100"/>
                        </a:spcBef>
                        <a:spcAft>
                          <a:spcPts val="100"/>
                        </a:spcAft>
                      </a:pPr>
                      <a:r>
                        <a:rPr lang="en-GB" sz="2400" b="1" dirty="0">
                          <a:solidFill>
                            <a:schemeClr val="bg1"/>
                          </a:solidFill>
                          <a:effectLst/>
                          <a:latin typeface="Raleway" panose="020B0503030101060003" pitchFamily="34" charset="0"/>
                          <a:ea typeface="Times New Roman"/>
                          <a:cs typeface="Times New Roman"/>
                        </a:rPr>
                        <a:t> </a:t>
                      </a:r>
                    </a:p>
                    <a:p>
                      <a:pPr algn="l">
                        <a:spcBef>
                          <a:spcPts val="100"/>
                        </a:spcBef>
                        <a:spcAft>
                          <a:spcPts val="100"/>
                        </a:spcAft>
                      </a:pPr>
                      <a:r>
                        <a:rPr lang="en-GB" sz="2400" b="1" dirty="0">
                          <a:solidFill>
                            <a:schemeClr val="bg1"/>
                          </a:solidFill>
                          <a:effectLst/>
                          <a:latin typeface="Raleway" panose="020B0503030101060003" pitchFamily="34" charset="0"/>
                          <a:ea typeface="Times New Roman"/>
                          <a:cs typeface="Times New Roman"/>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35DE8"/>
                    </a:solidFill>
                  </a:tcPr>
                </a:tc>
                <a:tc>
                  <a:txBody>
                    <a:bodyPr/>
                    <a:lstStyle/>
                    <a:p>
                      <a:pPr algn="l">
                        <a:spcBef>
                          <a:spcPts val="100"/>
                        </a:spcBef>
                        <a:spcAft>
                          <a:spcPts val="100"/>
                        </a:spcAft>
                      </a:pPr>
                      <a:endParaRPr lang="en-GB" sz="2400" b="1" dirty="0">
                        <a:solidFill>
                          <a:schemeClr val="bg1"/>
                        </a:solidFill>
                        <a:effectLst/>
                        <a:latin typeface="Raleway" panose="020B0503030101060003" pitchFamily="34" charset="0"/>
                        <a:ea typeface="Times New Roman"/>
                        <a:cs typeface="Times New Roman"/>
                      </a:endParaRPr>
                    </a:p>
                    <a:p>
                      <a:pPr algn="l">
                        <a:spcBef>
                          <a:spcPts val="100"/>
                        </a:spcBef>
                        <a:spcAft>
                          <a:spcPts val="100"/>
                        </a:spcAft>
                      </a:pPr>
                      <a:r>
                        <a:rPr lang="en-GB" sz="2400" b="1" dirty="0">
                          <a:solidFill>
                            <a:schemeClr val="bg1"/>
                          </a:solidFill>
                          <a:effectLst/>
                          <a:latin typeface="Raleway" panose="020B0503030101060003" pitchFamily="34" charset="0"/>
                          <a:ea typeface="Times New Roman"/>
                          <a:cs typeface="Times New Roman"/>
                        </a:rPr>
                        <a:t>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2"/>
                  </a:ext>
                </a:extLst>
              </a:tr>
              <a:tr h="1910328">
                <a:tc>
                  <a:txBody>
                    <a:bodyPr/>
                    <a:lstStyle/>
                    <a:p>
                      <a:pPr algn="ctr">
                        <a:spcBef>
                          <a:spcPts val="100"/>
                        </a:spcBef>
                        <a:spcAft>
                          <a:spcPts val="100"/>
                        </a:spcAft>
                      </a:pPr>
                      <a:endParaRPr lang="en-GB" sz="1800" dirty="0">
                        <a:solidFill>
                          <a:srgbClr val="0070C0"/>
                        </a:solidFill>
                        <a:effectLst/>
                        <a:latin typeface="Raleway" panose="020B0503030101060003" pitchFamily="34" charset="0"/>
                        <a:ea typeface="Times New Roman"/>
                        <a:cs typeface="Times New Roman"/>
                      </a:endParaRPr>
                    </a:p>
                    <a:p>
                      <a:pPr algn="ctr">
                        <a:spcBef>
                          <a:spcPts val="100"/>
                        </a:spcBef>
                        <a:spcAft>
                          <a:spcPts val="100"/>
                        </a:spcAft>
                      </a:pPr>
                      <a:r>
                        <a:rPr lang="en-GB" sz="1800" dirty="0">
                          <a:solidFill>
                            <a:srgbClr val="0070C0"/>
                          </a:solidFill>
                          <a:effectLst/>
                          <a:latin typeface="Raleway" panose="020B0503030101060003" pitchFamily="34" charset="0"/>
                          <a:ea typeface="Times New Roman"/>
                          <a:cs typeface="Times New Roman"/>
                        </a:rPr>
                        <a:t>NOT understand what you are trying to achieve</a:t>
                      </a:r>
                    </a:p>
                  </a:txBody>
                  <a:tcPr marL="68580" marR="68580" marT="0" marB="0">
                    <a:lnR w="12700" cap="flat" cmpd="sng" algn="ctr">
                      <a:solidFill>
                        <a:schemeClr val="tx1"/>
                      </a:solidFill>
                      <a:prstDash val="solid"/>
                      <a:round/>
                      <a:headEnd type="none" w="med" len="med"/>
                      <a:tailEnd type="none" w="med" len="med"/>
                    </a:lnR>
                  </a:tcPr>
                </a:tc>
                <a:tc>
                  <a:txBody>
                    <a:bodyPr/>
                    <a:lstStyle/>
                    <a:p>
                      <a:pPr algn="l">
                        <a:spcBef>
                          <a:spcPts val="100"/>
                        </a:spcBef>
                        <a:spcAft>
                          <a:spcPts val="100"/>
                        </a:spcAft>
                      </a:pPr>
                      <a:endParaRPr lang="en-GB" sz="2400" b="1" dirty="0">
                        <a:solidFill>
                          <a:schemeClr val="bg1"/>
                        </a:solidFill>
                        <a:effectLst/>
                        <a:latin typeface="Raleway" panose="020B0503030101060003" pitchFamily="34" charset="0"/>
                        <a:ea typeface="Times New Roman"/>
                        <a:cs typeface="Times New Roman"/>
                      </a:endParaRPr>
                    </a:p>
                    <a:p>
                      <a:pPr algn="l">
                        <a:spcBef>
                          <a:spcPts val="100"/>
                        </a:spcBef>
                        <a:spcAft>
                          <a:spcPts val="100"/>
                        </a:spcAft>
                      </a:pPr>
                      <a:r>
                        <a:rPr lang="en-GB" sz="2400" b="1" dirty="0">
                          <a:solidFill>
                            <a:schemeClr val="bg1"/>
                          </a:solidFill>
                          <a:effectLst/>
                          <a:latin typeface="Raleway" panose="020B0503030101060003" pitchFamily="34" charset="0"/>
                          <a:ea typeface="Times New Roman"/>
                          <a:cs typeface="Times New Roman"/>
                        </a:rPr>
                        <a:t>c</a:t>
                      </a:r>
                    </a:p>
                    <a:p>
                      <a:pPr algn="l">
                        <a:spcBef>
                          <a:spcPts val="100"/>
                        </a:spcBef>
                        <a:spcAft>
                          <a:spcPts val="100"/>
                        </a:spcAft>
                      </a:pPr>
                      <a:endParaRPr lang="en-GB" sz="2400" b="1" dirty="0">
                        <a:solidFill>
                          <a:schemeClr val="bg1"/>
                        </a:solidFill>
                        <a:effectLst/>
                        <a:latin typeface="Raleway" panose="020B0503030101060003" pitchFamily="34" charset="0"/>
                        <a:ea typeface="Times New Roman"/>
                        <a:cs typeface="Times New Roman"/>
                      </a:endParaRPr>
                    </a:p>
                    <a:p>
                      <a:pPr algn="l">
                        <a:spcBef>
                          <a:spcPts val="100"/>
                        </a:spcBef>
                        <a:spcAft>
                          <a:spcPts val="100"/>
                        </a:spcAft>
                      </a:pPr>
                      <a:r>
                        <a:rPr lang="en-GB" sz="2400" b="1" dirty="0">
                          <a:solidFill>
                            <a:schemeClr val="bg1"/>
                          </a:solidFill>
                          <a:effectLst/>
                          <a:latin typeface="Raleway" panose="020B0503030101060003" pitchFamily="34" charset="0"/>
                          <a:ea typeface="Times New Roman"/>
                          <a:cs typeface="Times New Roman"/>
                        </a:rPr>
                        <a:t> </a:t>
                      </a:r>
                    </a:p>
                    <a:p>
                      <a:pPr algn="l">
                        <a:spcBef>
                          <a:spcPts val="100"/>
                        </a:spcBef>
                        <a:spcAft>
                          <a:spcPts val="100"/>
                        </a:spcAft>
                      </a:pPr>
                      <a:r>
                        <a:rPr lang="en-GB" sz="2400" b="1" dirty="0">
                          <a:solidFill>
                            <a:schemeClr val="bg1"/>
                          </a:solidFill>
                          <a:effectLst/>
                          <a:latin typeface="Raleway" panose="020B0503030101060003" pitchFamily="34" charset="0"/>
                          <a:ea typeface="Times New Roman"/>
                          <a:cs typeface="Times New Roman"/>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pPr algn="l">
                        <a:spcBef>
                          <a:spcPts val="100"/>
                        </a:spcBef>
                        <a:spcAft>
                          <a:spcPts val="100"/>
                        </a:spcAft>
                      </a:pPr>
                      <a:endParaRPr lang="en-GB" sz="2400" b="1" dirty="0">
                        <a:solidFill>
                          <a:schemeClr val="bg1"/>
                        </a:solidFill>
                        <a:effectLst/>
                        <a:latin typeface="Raleway" panose="020B0503030101060003" pitchFamily="34" charset="0"/>
                        <a:ea typeface="Times New Roman"/>
                        <a:cs typeface="Times New Roman"/>
                      </a:endParaRPr>
                    </a:p>
                    <a:p>
                      <a:pPr algn="l">
                        <a:spcBef>
                          <a:spcPts val="100"/>
                        </a:spcBef>
                        <a:spcAft>
                          <a:spcPts val="100"/>
                        </a:spcAft>
                      </a:pPr>
                      <a:r>
                        <a:rPr lang="en-GB" sz="2400" b="1" dirty="0">
                          <a:solidFill>
                            <a:schemeClr val="bg1"/>
                          </a:solidFill>
                          <a:effectLst/>
                          <a:latin typeface="Raleway" panose="020B0503030101060003" pitchFamily="34" charset="0"/>
                          <a:ea typeface="Times New Roman"/>
                          <a:cs typeface="Times New Roman"/>
                        </a:rPr>
                        <a:t>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extLst>
                  <a:ext uri="{0D108BD9-81ED-4DB2-BD59-A6C34878D82A}">
                    <a16:rowId xmlns:a16="http://schemas.microsoft.com/office/drawing/2014/main" val="10003"/>
                  </a:ext>
                </a:extLst>
              </a:tr>
            </a:tbl>
          </a:graphicData>
        </a:graphic>
      </p:graphicFrame>
      <p:graphicFrame>
        <p:nvGraphicFramePr>
          <p:cNvPr id="6" name="Table 5">
            <a:extLst>
              <a:ext uri="{FF2B5EF4-FFF2-40B4-BE49-F238E27FC236}">
                <a16:creationId xmlns:a16="http://schemas.microsoft.com/office/drawing/2014/main" id="{A33AB738-EC06-48C0-AA23-2B912DD10177}"/>
              </a:ext>
            </a:extLst>
          </p:cNvPr>
          <p:cNvGraphicFramePr>
            <a:graphicFrameLocks noGrp="1"/>
          </p:cNvGraphicFramePr>
          <p:nvPr>
            <p:extLst>
              <p:ext uri="{D42A27DB-BD31-4B8C-83A1-F6EECF244321}">
                <p14:modId xmlns:p14="http://schemas.microsoft.com/office/powerpoint/2010/main" val="757829545"/>
              </p:ext>
            </p:extLst>
          </p:nvPr>
        </p:nvGraphicFramePr>
        <p:xfrm>
          <a:off x="6213062" y="2959833"/>
          <a:ext cx="5662246" cy="3291840"/>
        </p:xfrm>
        <a:graphic>
          <a:graphicData uri="http://schemas.openxmlformats.org/drawingml/2006/table">
            <a:tbl>
              <a:tblPr firstRow="1" firstCol="1" bandRow="1">
                <a:tableStyleId>{00A15C55-8517-42AA-B614-E9B94910E393}</a:tableStyleId>
              </a:tblPr>
              <a:tblGrid>
                <a:gridCol w="835038">
                  <a:extLst>
                    <a:ext uri="{9D8B030D-6E8A-4147-A177-3AD203B41FA5}">
                      <a16:colId xmlns:a16="http://schemas.microsoft.com/office/drawing/2014/main" val="20000"/>
                    </a:ext>
                  </a:extLst>
                </a:gridCol>
                <a:gridCol w="4827208">
                  <a:extLst>
                    <a:ext uri="{9D8B030D-6E8A-4147-A177-3AD203B41FA5}">
                      <a16:colId xmlns:a16="http://schemas.microsoft.com/office/drawing/2014/main" val="20001"/>
                    </a:ext>
                  </a:extLst>
                </a:gridCol>
              </a:tblGrid>
              <a:tr h="0">
                <a:tc>
                  <a:txBody>
                    <a:bodyPr/>
                    <a:lstStyle/>
                    <a:p>
                      <a:pPr algn="ctr">
                        <a:spcBef>
                          <a:spcPts val="100"/>
                        </a:spcBef>
                        <a:spcAft>
                          <a:spcPts val="100"/>
                        </a:spcAft>
                      </a:pPr>
                      <a:r>
                        <a:rPr lang="en-GB" sz="1800" dirty="0">
                          <a:effectLst/>
                          <a:latin typeface="Raleway" panose="020B0503030101060003" pitchFamily="34" charset="0"/>
                        </a:rPr>
                        <a:t>Code</a:t>
                      </a:r>
                      <a:endParaRPr lang="en-GB" sz="1800" b="1" dirty="0">
                        <a:solidFill>
                          <a:srgbClr val="777777"/>
                        </a:solidFill>
                        <a:effectLst/>
                        <a:latin typeface="Raleway" panose="020B05030301010600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35DE8"/>
                    </a:solidFill>
                  </a:tcPr>
                </a:tc>
                <a:tc>
                  <a:txBody>
                    <a:bodyPr/>
                    <a:lstStyle/>
                    <a:p>
                      <a:pPr>
                        <a:spcBef>
                          <a:spcPts val="100"/>
                        </a:spcBef>
                        <a:spcAft>
                          <a:spcPts val="100"/>
                        </a:spcAft>
                      </a:pPr>
                      <a:r>
                        <a:rPr lang="en-GB" sz="1800" dirty="0">
                          <a:effectLst/>
                          <a:latin typeface="Raleway" panose="020B0503030101060003" pitchFamily="34" charset="0"/>
                        </a:rPr>
                        <a:t>Action</a:t>
                      </a:r>
                      <a:endParaRPr lang="en-GB" sz="1800" b="1" dirty="0">
                        <a:solidFill>
                          <a:srgbClr val="777777"/>
                        </a:solidFill>
                        <a:effectLst/>
                        <a:latin typeface="Raleway" panose="020B05030301010600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35DE8"/>
                    </a:solidFill>
                  </a:tcPr>
                </a:tc>
                <a:extLst>
                  <a:ext uri="{0D108BD9-81ED-4DB2-BD59-A6C34878D82A}">
                    <a16:rowId xmlns:a16="http://schemas.microsoft.com/office/drawing/2014/main" val="10000"/>
                  </a:ext>
                </a:extLst>
              </a:tr>
              <a:tr h="0">
                <a:tc>
                  <a:txBody>
                    <a:bodyPr/>
                    <a:lstStyle/>
                    <a:p>
                      <a:pPr algn="l">
                        <a:spcBef>
                          <a:spcPts val="100"/>
                        </a:spcBef>
                        <a:spcAft>
                          <a:spcPts val="100"/>
                        </a:spcAft>
                      </a:pPr>
                      <a:r>
                        <a:rPr lang="fr-FR" sz="1800" dirty="0">
                          <a:effectLst/>
                          <a:latin typeface="Raleway" panose="020B0503030101060003" pitchFamily="34" charset="0"/>
                        </a:rPr>
                        <a:t>a</a:t>
                      </a:r>
                      <a:endParaRPr lang="en-GB" sz="1800" dirty="0">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35DE8"/>
                    </a:solidFill>
                  </a:tcPr>
                </a:tc>
                <a:tc>
                  <a:txBody>
                    <a:bodyPr/>
                    <a:lstStyle/>
                    <a:p>
                      <a:pPr algn="l">
                        <a:spcBef>
                          <a:spcPts val="100"/>
                        </a:spcBef>
                        <a:spcAft>
                          <a:spcPts val="100"/>
                        </a:spcAft>
                      </a:pPr>
                      <a:r>
                        <a:rPr lang="en-GB" sz="1800">
                          <a:effectLst/>
                          <a:latin typeface="Raleway" panose="020B0503030101060003" pitchFamily="34" charset="0"/>
                        </a:rPr>
                        <a:t>Listen sincerely to their concerns and try to build them into your risks. Don’t try to ‘sell’ to them.</a:t>
                      </a:r>
                      <a:endParaRPr lang="en-GB" sz="1800">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spcBef>
                          <a:spcPts val="100"/>
                        </a:spcBef>
                        <a:spcAft>
                          <a:spcPts val="100"/>
                        </a:spcAft>
                      </a:pPr>
                      <a:r>
                        <a:rPr lang="en-GB" sz="1800" dirty="0">
                          <a:effectLst/>
                          <a:latin typeface="Raleway" panose="020B0503030101060003" pitchFamily="34" charset="0"/>
                        </a:rPr>
                        <a:t>b</a:t>
                      </a:r>
                      <a:endParaRPr lang="en-GB" sz="1800" dirty="0">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35DE8"/>
                    </a:solidFill>
                  </a:tcPr>
                </a:tc>
                <a:tc>
                  <a:txBody>
                    <a:bodyPr/>
                    <a:lstStyle/>
                    <a:p>
                      <a:pPr algn="l">
                        <a:spcBef>
                          <a:spcPts val="100"/>
                        </a:spcBef>
                        <a:spcAft>
                          <a:spcPts val="100"/>
                        </a:spcAft>
                      </a:pPr>
                      <a:r>
                        <a:rPr lang="en-GB" sz="1800" dirty="0">
                          <a:effectLst/>
                          <a:latin typeface="Raleway" panose="020B0503030101060003" pitchFamily="34" charset="0"/>
                        </a:rPr>
                        <a:t>Don’t spend too much time on this group. Just don’t upset them.</a:t>
                      </a:r>
                      <a:endParaRPr lang="en-GB" sz="1800" dirty="0">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a:spcBef>
                          <a:spcPts val="100"/>
                        </a:spcBef>
                        <a:spcAft>
                          <a:spcPts val="100"/>
                        </a:spcAft>
                      </a:pPr>
                      <a:r>
                        <a:rPr lang="en-GB" sz="1800" dirty="0">
                          <a:effectLst/>
                          <a:latin typeface="Raleway" panose="020B0503030101060003" pitchFamily="34" charset="0"/>
                        </a:rPr>
                        <a:t>c</a:t>
                      </a:r>
                      <a:endParaRPr lang="en-GB" sz="1800" dirty="0">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35DE8"/>
                    </a:solidFill>
                  </a:tcPr>
                </a:tc>
                <a:tc>
                  <a:txBody>
                    <a:bodyPr/>
                    <a:lstStyle/>
                    <a:p>
                      <a:pPr algn="l">
                        <a:spcBef>
                          <a:spcPts val="100"/>
                        </a:spcBef>
                        <a:spcAft>
                          <a:spcPts val="100"/>
                        </a:spcAft>
                      </a:pPr>
                      <a:r>
                        <a:rPr lang="en-GB" sz="1800" dirty="0">
                          <a:effectLst/>
                          <a:latin typeface="Raleway" panose="020B0503030101060003" pitchFamily="34" charset="0"/>
                        </a:rPr>
                        <a:t>Build trust. Get them to listen to the vision/approach (probably through a third party). Listen to their concerns.</a:t>
                      </a:r>
                      <a:endParaRPr lang="en-GB" sz="1800" dirty="0">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gn="l">
                        <a:spcBef>
                          <a:spcPts val="100"/>
                        </a:spcBef>
                        <a:spcAft>
                          <a:spcPts val="100"/>
                        </a:spcAft>
                      </a:pPr>
                      <a:r>
                        <a:rPr lang="en-GB" sz="1800" dirty="0">
                          <a:effectLst/>
                          <a:latin typeface="Raleway" panose="020B0503030101060003" pitchFamily="34" charset="0"/>
                        </a:rPr>
                        <a:t>d</a:t>
                      </a:r>
                      <a:endParaRPr lang="en-GB" sz="1800" dirty="0">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35DE8"/>
                    </a:solidFill>
                  </a:tcPr>
                </a:tc>
                <a:tc>
                  <a:txBody>
                    <a:bodyPr/>
                    <a:lstStyle/>
                    <a:p>
                      <a:pPr algn="l">
                        <a:spcBef>
                          <a:spcPts val="100"/>
                        </a:spcBef>
                        <a:spcAft>
                          <a:spcPts val="100"/>
                        </a:spcAft>
                      </a:pPr>
                      <a:r>
                        <a:rPr lang="en-GB" sz="1800" dirty="0">
                          <a:effectLst/>
                          <a:latin typeface="Raleway" panose="020B0503030101060003" pitchFamily="34" charset="0"/>
                        </a:rPr>
                        <a:t>Use an implications discussion to help them to recognise the impact of the change and become engaged.</a:t>
                      </a:r>
                      <a:endParaRPr lang="en-GB" sz="1800" dirty="0">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FABDC0B1-95C6-4712-9DB2-2D7AF13C4DC5}"/>
              </a:ext>
            </a:extLst>
          </p:cNvPr>
          <p:cNvSpPr txBox="1"/>
          <p:nvPr/>
        </p:nvSpPr>
        <p:spPr>
          <a:xfrm>
            <a:off x="2271346" y="1402947"/>
            <a:ext cx="3824654" cy="369332"/>
          </a:xfrm>
          <a:prstGeom prst="rect">
            <a:avLst/>
          </a:prstGeom>
          <a:noFill/>
        </p:spPr>
        <p:txBody>
          <a:bodyPr wrap="square">
            <a:spAutoFit/>
          </a:bodyPr>
          <a:lstStyle/>
          <a:p>
            <a:pPr algn="ctr">
              <a:spcBef>
                <a:spcPts val="100"/>
              </a:spcBef>
              <a:spcAft>
                <a:spcPts val="100"/>
              </a:spcAft>
            </a:pPr>
            <a:r>
              <a:rPr lang="en-GB" sz="1800" b="1" dirty="0">
                <a:solidFill>
                  <a:srgbClr val="0070C0"/>
                </a:solidFill>
                <a:effectLst/>
                <a:latin typeface="Raleway" panose="020B0503030101060003" pitchFamily="34" charset="0"/>
                <a:ea typeface="Times New Roman"/>
                <a:cs typeface="Times New Roman"/>
              </a:rPr>
              <a:t>People who seem to…</a:t>
            </a:r>
            <a:endParaRPr lang="en-GB" sz="1800" dirty="0">
              <a:solidFill>
                <a:srgbClr val="0070C0"/>
              </a:solidFill>
              <a:effectLst/>
              <a:latin typeface="Raleway" panose="020B0503030101060003" pitchFamily="34" charset="0"/>
              <a:ea typeface="Times New Roman"/>
              <a:cs typeface="Times New Roman"/>
            </a:endParaRPr>
          </a:p>
        </p:txBody>
      </p:sp>
      <p:sp>
        <p:nvSpPr>
          <p:cNvPr id="11" name="TextBox 10">
            <a:extLst>
              <a:ext uri="{FF2B5EF4-FFF2-40B4-BE49-F238E27FC236}">
                <a16:creationId xmlns:a16="http://schemas.microsoft.com/office/drawing/2014/main" id="{AB595196-05CB-4A63-A5F3-279F92CE1C61}"/>
              </a:ext>
            </a:extLst>
          </p:cNvPr>
          <p:cNvSpPr txBox="1"/>
          <p:nvPr/>
        </p:nvSpPr>
        <p:spPr>
          <a:xfrm rot="16200000">
            <a:off x="-1387553" y="4690668"/>
            <a:ext cx="3209192" cy="369332"/>
          </a:xfrm>
          <a:prstGeom prst="rect">
            <a:avLst/>
          </a:prstGeom>
          <a:noFill/>
        </p:spPr>
        <p:txBody>
          <a:bodyPr wrap="square">
            <a:spAutoFit/>
          </a:bodyPr>
          <a:lstStyle/>
          <a:p>
            <a:pPr marL="71755" marR="71755" algn="ctr">
              <a:spcBef>
                <a:spcPts val="100"/>
              </a:spcBef>
              <a:spcAft>
                <a:spcPts val="100"/>
              </a:spcAft>
            </a:pPr>
            <a:r>
              <a:rPr lang="en-GB" sz="1800" b="1" dirty="0">
                <a:solidFill>
                  <a:srgbClr val="0070C0"/>
                </a:solidFill>
                <a:effectLst/>
                <a:latin typeface="Raleway" panose="020B0503030101060003" pitchFamily="34" charset="0"/>
                <a:ea typeface="Times New Roman"/>
                <a:cs typeface="Times New Roman"/>
              </a:rPr>
              <a:t>People who seem to…</a:t>
            </a:r>
            <a:endParaRPr lang="en-GB" sz="1800" dirty="0">
              <a:solidFill>
                <a:srgbClr val="0070C0"/>
              </a:solidFill>
              <a:effectLst/>
              <a:latin typeface="Raleway" panose="020B0503030101060003" pitchFamily="34" charset="0"/>
              <a:ea typeface="Times New Roman"/>
              <a:cs typeface="Times New Roman"/>
            </a:endParaRPr>
          </a:p>
        </p:txBody>
      </p:sp>
    </p:spTree>
    <p:extLst>
      <p:ext uri="{BB962C8B-B14F-4D97-AF65-F5344CB8AC3E}">
        <p14:creationId xmlns:p14="http://schemas.microsoft.com/office/powerpoint/2010/main" val="36439201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EE527-EEAD-4D44-AA66-2E2920FB3925}"/>
              </a:ext>
            </a:extLst>
          </p:cNvPr>
          <p:cNvSpPr>
            <a:spLocks noGrp="1"/>
          </p:cNvSpPr>
          <p:nvPr>
            <p:ph type="title"/>
          </p:nvPr>
        </p:nvSpPr>
        <p:spPr>
          <a:xfrm>
            <a:off x="1844298" y="61306"/>
            <a:ext cx="7324823" cy="1325563"/>
          </a:xfrm>
        </p:spPr>
        <p:txBody>
          <a:bodyPr>
            <a:noAutofit/>
          </a:bodyPr>
          <a:lstStyle/>
          <a:p>
            <a:r>
              <a:rPr lang="en-GB" sz="2800" dirty="0"/>
              <a:t>How do I find out what they will do to get in my way? – GUESSING MOTIVATIONS AND PREDICTING BEHAVIOUR</a:t>
            </a:r>
          </a:p>
        </p:txBody>
      </p:sp>
      <p:graphicFrame>
        <p:nvGraphicFramePr>
          <p:cNvPr id="5" name="Table 4">
            <a:extLst>
              <a:ext uri="{FF2B5EF4-FFF2-40B4-BE49-F238E27FC236}">
                <a16:creationId xmlns:a16="http://schemas.microsoft.com/office/drawing/2014/main" id="{C4D9CC7C-0721-470F-B4F3-FDD72F736C6F}"/>
              </a:ext>
            </a:extLst>
          </p:cNvPr>
          <p:cNvGraphicFramePr>
            <a:graphicFrameLocks noGrp="1"/>
          </p:cNvGraphicFramePr>
          <p:nvPr/>
        </p:nvGraphicFramePr>
        <p:xfrm>
          <a:off x="964637" y="2376642"/>
          <a:ext cx="4719960" cy="4394696"/>
        </p:xfrm>
        <a:graphic>
          <a:graphicData uri="http://schemas.openxmlformats.org/drawingml/2006/table">
            <a:tbl>
              <a:tblPr firstRow="1" firstCol="1" bandRow="1">
                <a:tableStyleId>{2D5ABB26-0587-4C30-8999-92F81FD0307C}</a:tableStyleId>
              </a:tblPr>
              <a:tblGrid>
                <a:gridCol w="1457294">
                  <a:extLst>
                    <a:ext uri="{9D8B030D-6E8A-4147-A177-3AD203B41FA5}">
                      <a16:colId xmlns:a16="http://schemas.microsoft.com/office/drawing/2014/main" val="20001"/>
                    </a:ext>
                  </a:extLst>
                </a:gridCol>
                <a:gridCol w="1698114">
                  <a:extLst>
                    <a:ext uri="{9D8B030D-6E8A-4147-A177-3AD203B41FA5}">
                      <a16:colId xmlns:a16="http://schemas.microsoft.com/office/drawing/2014/main" val="20002"/>
                    </a:ext>
                  </a:extLst>
                </a:gridCol>
                <a:gridCol w="1564552">
                  <a:extLst>
                    <a:ext uri="{9D8B030D-6E8A-4147-A177-3AD203B41FA5}">
                      <a16:colId xmlns:a16="http://schemas.microsoft.com/office/drawing/2014/main" val="20003"/>
                    </a:ext>
                  </a:extLst>
                </a:gridCol>
              </a:tblGrid>
              <a:tr h="483096">
                <a:tc>
                  <a:txBody>
                    <a:bodyPr/>
                    <a:lstStyle/>
                    <a:p>
                      <a:pPr algn="ctr">
                        <a:spcBef>
                          <a:spcPts val="100"/>
                        </a:spcBef>
                        <a:spcAft>
                          <a:spcPts val="100"/>
                        </a:spcAft>
                      </a:pPr>
                      <a:r>
                        <a:rPr lang="en-GB" sz="2000" dirty="0">
                          <a:solidFill>
                            <a:srgbClr val="D07C00"/>
                          </a:solidFill>
                          <a:effectLst/>
                          <a:latin typeface="Raleway" panose="020B0503030101060003" pitchFamily="34" charset="0"/>
                          <a:ea typeface="Times New Roman"/>
                          <a:cs typeface="Times New Roman"/>
                        </a:rPr>
                        <a:t> </a:t>
                      </a:r>
                    </a:p>
                  </a:txBody>
                  <a:tcPr marL="68580" marR="68580" marT="0" marB="0"/>
                </a:tc>
                <a:tc>
                  <a:txBody>
                    <a:bodyPr/>
                    <a:lstStyle/>
                    <a:p>
                      <a:pPr algn="ctr">
                        <a:spcBef>
                          <a:spcPts val="100"/>
                        </a:spcBef>
                        <a:spcAft>
                          <a:spcPts val="100"/>
                        </a:spcAft>
                      </a:pPr>
                      <a:r>
                        <a:rPr lang="en-GB" sz="2000" dirty="0">
                          <a:solidFill>
                            <a:srgbClr val="D07C00"/>
                          </a:solidFill>
                          <a:effectLst/>
                          <a:latin typeface="Raleway" panose="020B0503030101060003" pitchFamily="34" charset="0"/>
                          <a:ea typeface="Times New Roman"/>
                          <a:cs typeface="Times New Roman"/>
                        </a:rPr>
                        <a:t>Succeed</a:t>
                      </a:r>
                    </a:p>
                  </a:txBody>
                  <a:tcPr marL="68580" marR="68580" marT="0" marB="0">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2000" dirty="0">
                          <a:solidFill>
                            <a:srgbClr val="D07C00"/>
                          </a:solidFill>
                          <a:effectLst/>
                          <a:latin typeface="Raleway" panose="020B0503030101060003" pitchFamily="34" charset="0"/>
                          <a:ea typeface="Times New Roman"/>
                          <a:cs typeface="Times New Roman"/>
                        </a:rPr>
                        <a:t>Fail</a:t>
                      </a: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10328">
                <a:tc>
                  <a:txBody>
                    <a:bodyPr/>
                    <a:lstStyle/>
                    <a:p>
                      <a:pPr algn="ctr">
                        <a:spcBef>
                          <a:spcPts val="100"/>
                        </a:spcBef>
                        <a:spcAft>
                          <a:spcPts val="100"/>
                        </a:spcAft>
                      </a:pPr>
                      <a:r>
                        <a:rPr lang="en-GB" sz="2000" dirty="0">
                          <a:solidFill>
                            <a:srgbClr val="D07C00"/>
                          </a:solidFill>
                          <a:effectLst/>
                          <a:latin typeface="Raleway" panose="020B0503030101060003" pitchFamily="34" charset="0"/>
                          <a:ea typeface="Times New Roman"/>
                          <a:cs typeface="Times New Roman"/>
                        </a:rPr>
                        <a:t>Success</a:t>
                      </a: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l">
                        <a:spcBef>
                          <a:spcPts val="100"/>
                        </a:spcBef>
                        <a:spcAft>
                          <a:spcPts val="100"/>
                        </a:spcAft>
                      </a:pPr>
                      <a:endParaRPr lang="en-GB" sz="2000" b="1" dirty="0">
                        <a:solidFill>
                          <a:schemeClr val="tx1"/>
                        </a:solidFill>
                        <a:effectLst/>
                        <a:latin typeface="Raleway" panose="020B0503030101060003" pitchFamily="34" charset="0"/>
                        <a:ea typeface="Times New Roman"/>
                        <a:cs typeface="Times New Roman"/>
                      </a:endParaRPr>
                    </a:p>
                    <a:p>
                      <a:pPr algn="l">
                        <a:spcBef>
                          <a:spcPts val="100"/>
                        </a:spcBef>
                        <a:spcAft>
                          <a:spcPts val="100"/>
                        </a:spcAft>
                      </a:pPr>
                      <a:r>
                        <a:rPr lang="en-GB" sz="2000" b="1" dirty="0">
                          <a:solidFill>
                            <a:schemeClr val="tx1"/>
                          </a:solidFill>
                          <a:effectLst/>
                          <a:latin typeface="Raleway" panose="020B0503030101060003" pitchFamily="34" charset="0"/>
                          <a:ea typeface="Times New Roman"/>
                          <a:cs typeface="Times New Roman"/>
                        </a:rPr>
                        <a:t>A</a:t>
                      </a:r>
                    </a:p>
                    <a:p>
                      <a:pPr algn="l">
                        <a:spcBef>
                          <a:spcPts val="100"/>
                        </a:spcBef>
                        <a:spcAft>
                          <a:spcPts val="100"/>
                        </a:spcAft>
                      </a:pPr>
                      <a:r>
                        <a:rPr lang="en-GB" sz="2000" b="1" dirty="0">
                          <a:solidFill>
                            <a:schemeClr val="tx1"/>
                          </a:solidFill>
                          <a:effectLst/>
                          <a:latin typeface="Raleway" panose="020B0503030101060003" pitchFamily="34" charset="0"/>
                          <a:ea typeface="Times New Roman"/>
                          <a:cs typeface="Times New Roman"/>
                        </a:rPr>
                        <a:t> </a:t>
                      </a:r>
                    </a:p>
                    <a:p>
                      <a:pPr algn="l">
                        <a:spcBef>
                          <a:spcPts val="100"/>
                        </a:spcBef>
                        <a:spcAft>
                          <a:spcPts val="100"/>
                        </a:spcAft>
                      </a:pPr>
                      <a:r>
                        <a:rPr lang="en-GB" sz="2000" b="1" dirty="0">
                          <a:solidFill>
                            <a:schemeClr val="tx1"/>
                          </a:solidFill>
                          <a:effectLst/>
                          <a:latin typeface="Raleway" panose="020B0503030101060003" pitchFamily="34" charset="0"/>
                          <a:ea typeface="Times New Roman"/>
                          <a:cs typeface="Times New Roman"/>
                        </a:rPr>
                        <a:t> </a:t>
                      </a:r>
                    </a:p>
                    <a:p>
                      <a:pPr algn="l">
                        <a:spcBef>
                          <a:spcPts val="100"/>
                        </a:spcBef>
                        <a:spcAft>
                          <a:spcPts val="100"/>
                        </a:spcAft>
                      </a:pPr>
                      <a:r>
                        <a:rPr lang="en-GB" sz="2000" b="1" dirty="0">
                          <a:solidFill>
                            <a:schemeClr val="tx1"/>
                          </a:solidFill>
                          <a:effectLst/>
                          <a:latin typeface="Raleway" panose="020B0503030101060003" pitchFamily="34" charset="0"/>
                          <a:ea typeface="Times New Roman"/>
                          <a:cs typeface="Times New Roman"/>
                        </a:rPr>
                        <a:t> </a:t>
                      </a:r>
                    </a:p>
                    <a:p>
                      <a:pPr algn="l">
                        <a:spcBef>
                          <a:spcPts val="100"/>
                        </a:spcBef>
                        <a:spcAft>
                          <a:spcPts val="100"/>
                        </a:spcAft>
                      </a:pPr>
                      <a:endParaRPr lang="en-GB" sz="2000" b="1" dirty="0">
                        <a:solidFill>
                          <a:schemeClr val="tx1"/>
                        </a:solidFill>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7C00"/>
                    </a:solidFill>
                  </a:tcPr>
                </a:tc>
                <a:tc>
                  <a:txBody>
                    <a:bodyPr/>
                    <a:lstStyle/>
                    <a:p>
                      <a:pPr algn="l">
                        <a:spcBef>
                          <a:spcPts val="100"/>
                        </a:spcBef>
                        <a:spcAft>
                          <a:spcPts val="100"/>
                        </a:spcAft>
                      </a:pPr>
                      <a:endParaRPr lang="en-GB" sz="2000" b="1" dirty="0">
                        <a:solidFill>
                          <a:schemeClr val="tx1"/>
                        </a:solidFill>
                        <a:effectLst/>
                        <a:latin typeface="Raleway" panose="020B0503030101060003" pitchFamily="34" charset="0"/>
                        <a:ea typeface="Times New Roman"/>
                        <a:cs typeface="Times New Roman"/>
                      </a:endParaRPr>
                    </a:p>
                    <a:p>
                      <a:pPr algn="l">
                        <a:spcBef>
                          <a:spcPts val="100"/>
                        </a:spcBef>
                        <a:spcAft>
                          <a:spcPts val="100"/>
                        </a:spcAft>
                      </a:pPr>
                      <a:r>
                        <a:rPr lang="en-GB" sz="2000" b="1" dirty="0">
                          <a:solidFill>
                            <a:schemeClr val="tx1"/>
                          </a:solidFill>
                          <a:effectLst/>
                          <a:latin typeface="Raleway" panose="020B0503030101060003" pitchFamily="34" charset="0"/>
                          <a:ea typeface="Times New Roman"/>
                          <a:cs typeface="Times New Roman"/>
                        </a:rPr>
                        <a:t>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7C00"/>
                    </a:solidFill>
                  </a:tcPr>
                </a:tc>
                <a:extLst>
                  <a:ext uri="{0D108BD9-81ED-4DB2-BD59-A6C34878D82A}">
                    <a16:rowId xmlns:a16="http://schemas.microsoft.com/office/drawing/2014/main" val="10002"/>
                  </a:ext>
                </a:extLst>
              </a:tr>
              <a:tr h="1910328">
                <a:tc>
                  <a:txBody>
                    <a:bodyPr/>
                    <a:lstStyle/>
                    <a:p>
                      <a:pPr algn="ctr">
                        <a:spcBef>
                          <a:spcPts val="100"/>
                        </a:spcBef>
                        <a:spcAft>
                          <a:spcPts val="100"/>
                        </a:spcAft>
                      </a:pPr>
                      <a:r>
                        <a:rPr lang="en-GB" sz="2000" dirty="0">
                          <a:solidFill>
                            <a:srgbClr val="D07C00"/>
                          </a:solidFill>
                          <a:effectLst/>
                          <a:latin typeface="Raleway" panose="020B0503030101060003" pitchFamily="34" charset="0"/>
                          <a:ea typeface="Times New Roman"/>
                          <a:cs typeface="Times New Roman"/>
                        </a:rPr>
                        <a:t>Failure</a:t>
                      </a: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l">
                        <a:spcBef>
                          <a:spcPts val="100"/>
                        </a:spcBef>
                        <a:spcAft>
                          <a:spcPts val="100"/>
                        </a:spcAft>
                      </a:pPr>
                      <a:endParaRPr lang="en-GB" sz="2000" b="1" dirty="0">
                        <a:solidFill>
                          <a:schemeClr val="tx1"/>
                        </a:solidFill>
                        <a:effectLst/>
                        <a:latin typeface="Raleway" panose="020B0503030101060003" pitchFamily="34" charset="0"/>
                        <a:ea typeface="Times New Roman"/>
                        <a:cs typeface="Times New Roman"/>
                      </a:endParaRPr>
                    </a:p>
                    <a:p>
                      <a:pPr algn="l">
                        <a:spcBef>
                          <a:spcPts val="100"/>
                        </a:spcBef>
                        <a:spcAft>
                          <a:spcPts val="100"/>
                        </a:spcAft>
                      </a:pPr>
                      <a:r>
                        <a:rPr lang="en-GB" sz="2000" b="1" dirty="0">
                          <a:solidFill>
                            <a:schemeClr val="tx1"/>
                          </a:solidFill>
                          <a:effectLst/>
                          <a:latin typeface="Raleway" panose="020B0503030101060003" pitchFamily="34" charset="0"/>
                          <a:ea typeface="Times New Roman"/>
                          <a:cs typeface="Times New Roman"/>
                        </a:rPr>
                        <a:t>B</a:t>
                      </a:r>
                    </a:p>
                    <a:p>
                      <a:pPr algn="l">
                        <a:spcBef>
                          <a:spcPts val="100"/>
                        </a:spcBef>
                        <a:spcAft>
                          <a:spcPts val="100"/>
                        </a:spcAft>
                      </a:pPr>
                      <a:r>
                        <a:rPr lang="en-GB" sz="2000" b="1" dirty="0">
                          <a:solidFill>
                            <a:schemeClr val="tx1"/>
                          </a:solidFill>
                          <a:effectLst/>
                          <a:latin typeface="Raleway" panose="020B0503030101060003" pitchFamily="34" charset="0"/>
                          <a:ea typeface="Times New Roman"/>
                          <a:cs typeface="Times New Roman"/>
                        </a:rPr>
                        <a:t> </a:t>
                      </a:r>
                    </a:p>
                    <a:p>
                      <a:pPr algn="l">
                        <a:spcBef>
                          <a:spcPts val="100"/>
                        </a:spcBef>
                        <a:spcAft>
                          <a:spcPts val="100"/>
                        </a:spcAft>
                      </a:pPr>
                      <a:r>
                        <a:rPr lang="en-GB" sz="2000" b="1" dirty="0">
                          <a:solidFill>
                            <a:schemeClr val="tx1"/>
                          </a:solidFill>
                          <a:effectLst/>
                          <a:latin typeface="Raleway" panose="020B0503030101060003" pitchFamily="34" charset="0"/>
                          <a:ea typeface="Times New Roman"/>
                          <a:cs typeface="Times New Roman"/>
                        </a:rPr>
                        <a:t> </a:t>
                      </a:r>
                    </a:p>
                    <a:p>
                      <a:pPr algn="l">
                        <a:spcBef>
                          <a:spcPts val="100"/>
                        </a:spcBef>
                        <a:spcAft>
                          <a:spcPts val="100"/>
                        </a:spcAft>
                      </a:pPr>
                      <a:r>
                        <a:rPr lang="en-GB" sz="2000" b="1" dirty="0">
                          <a:solidFill>
                            <a:schemeClr val="tx1"/>
                          </a:solidFill>
                          <a:effectLst/>
                          <a:latin typeface="Raleway" panose="020B0503030101060003" pitchFamily="34" charset="0"/>
                          <a:ea typeface="Times New Roman"/>
                          <a:cs typeface="Times New Roman"/>
                        </a:rPr>
                        <a:t> </a:t>
                      </a:r>
                    </a:p>
                    <a:p>
                      <a:pPr algn="l">
                        <a:spcBef>
                          <a:spcPts val="100"/>
                        </a:spcBef>
                        <a:spcAft>
                          <a:spcPts val="100"/>
                        </a:spcAft>
                      </a:pPr>
                      <a:endParaRPr lang="en-GB" sz="2000" b="1" dirty="0">
                        <a:solidFill>
                          <a:schemeClr val="tx1"/>
                        </a:solidFill>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7C00"/>
                    </a:solidFill>
                  </a:tcPr>
                </a:tc>
                <a:tc>
                  <a:txBody>
                    <a:bodyPr/>
                    <a:lstStyle/>
                    <a:p>
                      <a:pPr algn="l">
                        <a:spcBef>
                          <a:spcPts val="100"/>
                        </a:spcBef>
                        <a:spcAft>
                          <a:spcPts val="100"/>
                        </a:spcAft>
                      </a:pPr>
                      <a:endParaRPr lang="en-GB" sz="2000" b="1" dirty="0">
                        <a:solidFill>
                          <a:schemeClr val="tx1"/>
                        </a:solidFill>
                        <a:effectLst/>
                        <a:latin typeface="Raleway" panose="020B0503030101060003" pitchFamily="34" charset="0"/>
                        <a:ea typeface="Times New Roman"/>
                        <a:cs typeface="Times New Roman"/>
                      </a:endParaRPr>
                    </a:p>
                    <a:p>
                      <a:pPr algn="l">
                        <a:spcBef>
                          <a:spcPts val="100"/>
                        </a:spcBef>
                        <a:spcAft>
                          <a:spcPts val="100"/>
                        </a:spcAft>
                      </a:pPr>
                      <a:r>
                        <a:rPr lang="en-GB" sz="2000" b="1" dirty="0">
                          <a:solidFill>
                            <a:schemeClr val="tx1"/>
                          </a:solidFill>
                          <a:effectLst/>
                          <a:latin typeface="Raleway" panose="020B0503030101060003" pitchFamily="34" charset="0"/>
                          <a:ea typeface="Times New Roman"/>
                          <a:cs typeface="Times New Roman"/>
                        </a:rPr>
                        <a:t>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7C00"/>
                    </a:solidFill>
                  </a:tcPr>
                </a:tc>
                <a:extLst>
                  <a:ext uri="{0D108BD9-81ED-4DB2-BD59-A6C34878D82A}">
                    <a16:rowId xmlns:a16="http://schemas.microsoft.com/office/drawing/2014/main" val="10003"/>
                  </a:ext>
                </a:extLst>
              </a:tr>
            </a:tbl>
          </a:graphicData>
        </a:graphic>
      </p:graphicFrame>
      <p:graphicFrame>
        <p:nvGraphicFramePr>
          <p:cNvPr id="6" name="Table 5">
            <a:extLst>
              <a:ext uri="{FF2B5EF4-FFF2-40B4-BE49-F238E27FC236}">
                <a16:creationId xmlns:a16="http://schemas.microsoft.com/office/drawing/2014/main" id="{2F5941A5-1364-4044-B4F4-C2DDBBF252FE}"/>
              </a:ext>
            </a:extLst>
          </p:cNvPr>
          <p:cNvGraphicFramePr>
            <a:graphicFrameLocks noGrp="1"/>
          </p:cNvGraphicFramePr>
          <p:nvPr>
            <p:extLst>
              <p:ext uri="{D42A27DB-BD31-4B8C-83A1-F6EECF244321}">
                <p14:modId xmlns:p14="http://schemas.microsoft.com/office/powerpoint/2010/main" val="1522551262"/>
              </p:ext>
            </p:extLst>
          </p:nvPr>
        </p:nvGraphicFramePr>
        <p:xfrm>
          <a:off x="5987149" y="3065230"/>
          <a:ext cx="5968720" cy="3017520"/>
        </p:xfrm>
        <a:graphic>
          <a:graphicData uri="http://schemas.openxmlformats.org/drawingml/2006/table">
            <a:tbl>
              <a:tblPr firstRow="1" firstCol="1" bandRow="1">
                <a:tableStyleId>{5C22544A-7EE6-4342-B048-85BDC9FD1C3A}</a:tableStyleId>
              </a:tblPr>
              <a:tblGrid>
                <a:gridCol w="924448">
                  <a:extLst>
                    <a:ext uri="{9D8B030D-6E8A-4147-A177-3AD203B41FA5}">
                      <a16:colId xmlns:a16="http://schemas.microsoft.com/office/drawing/2014/main" val="20000"/>
                    </a:ext>
                  </a:extLst>
                </a:gridCol>
                <a:gridCol w="5044272">
                  <a:extLst>
                    <a:ext uri="{9D8B030D-6E8A-4147-A177-3AD203B41FA5}">
                      <a16:colId xmlns:a16="http://schemas.microsoft.com/office/drawing/2014/main" val="20001"/>
                    </a:ext>
                  </a:extLst>
                </a:gridCol>
              </a:tblGrid>
              <a:tr h="0">
                <a:tc>
                  <a:txBody>
                    <a:bodyPr/>
                    <a:lstStyle/>
                    <a:p>
                      <a:pPr algn="ctr">
                        <a:spcBef>
                          <a:spcPts val="100"/>
                        </a:spcBef>
                        <a:spcAft>
                          <a:spcPts val="100"/>
                        </a:spcAft>
                      </a:pPr>
                      <a:r>
                        <a:rPr lang="en-GB" sz="1800" dirty="0">
                          <a:solidFill>
                            <a:schemeClr val="tx1"/>
                          </a:solidFill>
                          <a:effectLst/>
                          <a:latin typeface="Raleway" panose="020B0503030101060003" pitchFamily="34" charset="0"/>
                        </a:rPr>
                        <a:t>Code</a:t>
                      </a:r>
                      <a:endParaRPr lang="en-GB" sz="2400" b="1" dirty="0">
                        <a:solidFill>
                          <a:schemeClr val="tx1"/>
                        </a:solidFill>
                        <a:effectLst/>
                        <a:latin typeface="Raleway" panose="020B05030301010600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7C00"/>
                    </a:solidFill>
                  </a:tcPr>
                </a:tc>
                <a:tc>
                  <a:txBody>
                    <a:bodyPr/>
                    <a:lstStyle/>
                    <a:p>
                      <a:pPr>
                        <a:spcBef>
                          <a:spcPts val="100"/>
                        </a:spcBef>
                        <a:spcAft>
                          <a:spcPts val="100"/>
                        </a:spcAft>
                      </a:pPr>
                      <a:r>
                        <a:rPr lang="en-GB" sz="1800" dirty="0">
                          <a:solidFill>
                            <a:schemeClr val="tx1"/>
                          </a:solidFill>
                          <a:effectLst/>
                          <a:latin typeface="Raleway" panose="020B0503030101060003" pitchFamily="34" charset="0"/>
                        </a:rPr>
                        <a:t>Action</a:t>
                      </a:r>
                      <a:endParaRPr lang="en-GB" sz="2400" b="1" dirty="0">
                        <a:solidFill>
                          <a:schemeClr val="tx1"/>
                        </a:solidFill>
                        <a:effectLst/>
                        <a:latin typeface="Raleway" panose="020B05030301010600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7C00"/>
                    </a:solidFill>
                  </a:tcPr>
                </a:tc>
                <a:extLst>
                  <a:ext uri="{0D108BD9-81ED-4DB2-BD59-A6C34878D82A}">
                    <a16:rowId xmlns:a16="http://schemas.microsoft.com/office/drawing/2014/main" val="10000"/>
                  </a:ext>
                </a:extLst>
              </a:tr>
              <a:tr h="0">
                <a:tc>
                  <a:txBody>
                    <a:bodyPr/>
                    <a:lstStyle/>
                    <a:p>
                      <a:pPr>
                        <a:spcAft>
                          <a:spcPts val="0"/>
                        </a:spcAft>
                      </a:pPr>
                      <a:r>
                        <a:rPr lang="en-GB" sz="1800" dirty="0">
                          <a:solidFill>
                            <a:schemeClr val="tx1"/>
                          </a:solidFill>
                          <a:effectLst/>
                          <a:latin typeface="Raleway" panose="020B0503030101060003" pitchFamily="34" charset="0"/>
                        </a:rPr>
                        <a:t>A</a:t>
                      </a:r>
                      <a:endParaRPr lang="en-GB" sz="3200" dirty="0">
                        <a:solidFill>
                          <a:schemeClr val="tx1"/>
                        </a:solidFill>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7C00"/>
                    </a:solidFill>
                  </a:tcPr>
                </a:tc>
                <a:tc>
                  <a:txBody>
                    <a:bodyPr/>
                    <a:lstStyle/>
                    <a:p>
                      <a:pPr>
                        <a:spcAft>
                          <a:spcPts val="0"/>
                        </a:spcAft>
                      </a:pPr>
                      <a:r>
                        <a:rPr lang="en-GB" sz="1800">
                          <a:solidFill>
                            <a:schemeClr val="tx1"/>
                          </a:solidFill>
                          <a:effectLst/>
                          <a:latin typeface="Raleway" panose="020B0503030101060003" pitchFamily="34" charset="0"/>
                        </a:rPr>
                        <a:t>Nothing special. Delegate day-to-day management. Inform of decisions in advance – just don’t upset them</a:t>
                      </a:r>
                      <a:endParaRPr lang="en-GB" sz="3200">
                        <a:solidFill>
                          <a:schemeClr val="tx1"/>
                        </a:solidFill>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spcAft>
                          <a:spcPts val="0"/>
                        </a:spcAft>
                      </a:pPr>
                      <a:r>
                        <a:rPr lang="en-GB" sz="1800">
                          <a:solidFill>
                            <a:schemeClr val="tx1"/>
                          </a:solidFill>
                          <a:effectLst/>
                          <a:latin typeface="Raleway" panose="020B0503030101060003" pitchFamily="34" charset="0"/>
                        </a:rPr>
                        <a:t>B</a:t>
                      </a:r>
                      <a:endParaRPr lang="en-GB" sz="3200">
                        <a:solidFill>
                          <a:schemeClr val="tx1"/>
                        </a:solidFill>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7C00"/>
                    </a:solidFill>
                  </a:tcPr>
                </a:tc>
                <a:tc>
                  <a:txBody>
                    <a:bodyPr/>
                    <a:lstStyle/>
                    <a:p>
                      <a:pPr>
                        <a:spcAft>
                          <a:spcPts val="0"/>
                        </a:spcAft>
                      </a:pPr>
                      <a:r>
                        <a:rPr lang="en-GB" sz="1800" dirty="0">
                          <a:solidFill>
                            <a:schemeClr val="tx1"/>
                          </a:solidFill>
                          <a:effectLst/>
                          <a:latin typeface="Raleway" panose="020B0503030101060003" pitchFamily="34" charset="0"/>
                        </a:rPr>
                        <a:t>Listen to their criticism and accept offers of help.</a:t>
                      </a:r>
                      <a:endParaRPr lang="en-GB" sz="3200" dirty="0">
                        <a:solidFill>
                          <a:schemeClr val="tx1"/>
                        </a:solidFill>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spcAft>
                          <a:spcPts val="0"/>
                        </a:spcAft>
                      </a:pPr>
                      <a:r>
                        <a:rPr lang="en-GB" sz="1800" dirty="0">
                          <a:solidFill>
                            <a:schemeClr val="tx1"/>
                          </a:solidFill>
                          <a:effectLst/>
                          <a:latin typeface="Raleway" panose="020B0503030101060003" pitchFamily="34" charset="0"/>
                        </a:rPr>
                        <a:t>C</a:t>
                      </a:r>
                      <a:endParaRPr lang="en-GB" sz="3200" dirty="0">
                        <a:solidFill>
                          <a:schemeClr val="tx1"/>
                        </a:solidFill>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7C00"/>
                    </a:solidFill>
                  </a:tcPr>
                </a:tc>
                <a:tc>
                  <a:txBody>
                    <a:bodyPr/>
                    <a:lstStyle/>
                    <a:p>
                      <a:pPr>
                        <a:spcAft>
                          <a:spcPts val="0"/>
                        </a:spcAft>
                      </a:pPr>
                      <a:r>
                        <a:rPr lang="en-GB" sz="1800" dirty="0">
                          <a:solidFill>
                            <a:schemeClr val="tx1"/>
                          </a:solidFill>
                          <a:effectLst/>
                          <a:latin typeface="Raleway" panose="020B0503030101060003" pitchFamily="34" charset="0"/>
                        </a:rPr>
                        <a:t>Find out why they want failure. Remedy. Re-involve and inform of small and big wins.</a:t>
                      </a:r>
                      <a:endParaRPr lang="en-GB" sz="3200" dirty="0">
                        <a:solidFill>
                          <a:schemeClr val="tx1"/>
                        </a:solidFill>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spcAft>
                          <a:spcPts val="0"/>
                        </a:spcAft>
                      </a:pPr>
                      <a:r>
                        <a:rPr lang="en-GB" sz="1800" dirty="0">
                          <a:solidFill>
                            <a:schemeClr val="tx1"/>
                          </a:solidFill>
                          <a:effectLst/>
                          <a:latin typeface="Raleway" panose="020B0503030101060003" pitchFamily="34" charset="0"/>
                        </a:rPr>
                        <a:t>D</a:t>
                      </a:r>
                      <a:endParaRPr lang="en-GB" sz="3200" dirty="0">
                        <a:solidFill>
                          <a:schemeClr val="tx1"/>
                        </a:solidFill>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7C00"/>
                    </a:solidFill>
                  </a:tcPr>
                </a:tc>
                <a:tc>
                  <a:txBody>
                    <a:bodyPr/>
                    <a:lstStyle/>
                    <a:p>
                      <a:pPr>
                        <a:spcAft>
                          <a:spcPts val="0"/>
                        </a:spcAft>
                      </a:pPr>
                      <a:r>
                        <a:rPr lang="en-GB" sz="1800" dirty="0">
                          <a:solidFill>
                            <a:schemeClr val="tx1"/>
                          </a:solidFill>
                          <a:effectLst/>
                          <a:latin typeface="Raleway" panose="020B0503030101060003" pitchFamily="34" charset="0"/>
                        </a:rPr>
                        <a:t>Remove from the main action. Find out why they want failure. Remedy. Re-involve and inform of wins.</a:t>
                      </a:r>
                      <a:endParaRPr lang="en-GB" sz="3200" dirty="0">
                        <a:solidFill>
                          <a:schemeClr val="tx1"/>
                        </a:solidFill>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2631C27B-1209-46B1-AB5D-DFA62747CEF3}"/>
              </a:ext>
            </a:extLst>
          </p:cNvPr>
          <p:cNvSpPr txBox="1"/>
          <p:nvPr/>
        </p:nvSpPr>
        <p:spPr>
          <a:xfrm>
            <a:off x="2520880" y="1453312"/>
            <a:ext cx="2789674" cy="923330"/>
          </a:xfrm>
          <a:prstGeom prst="rect">
            <a:avLst/>
          </a:prstGeom>
          <a:noFill/>
        </p:spPr>
        <p:txBody>
          <a:bodyPr wrap="square">
            <a:spAutoFit/>
          </a:bodyPr>
          <a:lstStyle/>
          <a:p>
            <a:pPr algn="ctr">
              <a:spcBef>
                <a:spcPts val="100"/>
              </a:spcBef>
              <a:spcAft>
                <a:spcPts val="100"/>
              </a:spcAft>
            </a:pPr>
            <a:r>
              <a:rPr lang="en-GB" sz="1800" b="1" dirty="0">
                <a:solidFill>
                  <a:srgbClr val="D07C00"/>
                </a:solidFill>
                <a:effectLst/>
                <a:latin typeface="Raleway" panose="020B0503030101060003" pitchFamily="34" charset="0"/>
                <a:ea typeface="Times New Roman"/>
                <a:cs typeface="Times New Roman"/>
              </a:rPr>
              <a:t>People I think might want the change/project to…</a:t>
            </a:r>
            <a:endParaRPr lang="en-GB" sz="1800" dirty="0">
              <a:solidFill>
                <a:srgbClr val="D07C00"/>
              </a:solidFill>
              <a:effectLst/>
              <a:latin typeface="Raleway" panose="020B0503030101060003" pitchFamily="34" charset="0"/>
              <a:ea typeface="Times New Roman"/>
              <a:cs typeface="Times New Roman"/>
            </a:endParaRPr>
          </a:p>
        </p:txBody>
      </p:sp>
      <p:sp>
        <p:nvSpPr>
          <p:cNvPr id="11" name="TextBox 10">
            <a:extLst>
              <a:ext uri="{FF2B5EF4-FFF2-40B4-BE49-F238E27FC236}">
                <a16:creationId xmlns:a16="http://schemas.microsoft.com/office/drawing/2014/main" id="{11453AFC-4A0B-497E-8447-629F845BCF6A}"/>
              </a:ext>
            </a:extLst>
          </p:cNvPr>
          <p:cNvSpPr txBox="1"/>
          <p:nvPr/>
        </p:nvSpPr>
        <p:spPr>
          <a:xfrm rot="16200000">
            <a:off x="-747282" y="4279273"/>
            <a:ext cx="2890156" cy="923330"/>
          </a:xfrm>
          <a:prstGeom prst="rect">
            <a:avLst/>
          </a:prstGeom>
          <a:noFill/>
        </p:spPr>
        <p:txBody>
          <a:bodyPr wrap="square">
            <a:spAutoFit/>
          </a:bodyPr>
          <a:lstStyle/>
          <a:p>
            <a:pPr marL="71755" marR="71755" algn="ctr">
              <a:spcBef>
                <a:spcPts val="100"/>
              </a:spcBef>
              <a:spcAft>
                <a:spcPts val="100"/>
              </a:spcAft>
            </a:pPr>
            <a:r>
              <a:rPr lang="en-GB" sz="1800" b="1" dirty="0">
                <a:solidFill>
                  <a:srgbClr val="D07C00"/>
                </a:solidFill>
                <a:effectLst/>
                <a:latin typeface="Raleway" panose="020B0503030101060003" pitchFamily="34" charset="0"/>
                <a:ea typeface="Times New Roman"/>
                <a:cs typeface="Times New Roman"/>
              </a:rPr>
              <a:t>People who I think are betting on a change/project…</a:t>
            </a:r>
            <a:endParaRPr lang="en-GB" sz="1800" dirty="0">
              <a:solidFill>
                <a:srgbClr val="D07C00"/>
              </a:solidFill>
              <a:effectLst/>
              <a:latin typeface="Raleway" panose="020B0503030101060003" pitchFamily="34" charset="0"/>
              <a:ea typeface="Times New Roman"/>
              <a:cs typeface="Times New Roman"/>
            </a:endParaRPr>
          </a:p>
        </p:txBody>
      </p:sp>
    </p:spTree>
    <p:extLst>
      <p:ext uri="{BB962C8B-B14F-4D97-AF65-F5344CB8AC3E}">
        <p14:creationId xmlns:p14="http://schemas.microsoft.com/office/powerpoint/2010/main" val="19853964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000D-E6C1-40AF-A99D-8E4441B8F942}"/>
              </a:ext>
            </a:extLst>
          </p:cNvPr>
          <p:cNvSpPr>
            <a:spLocks noGrp="1"/>
          </p:cNvSpPr>
          <p:nvPr>
            <p:ph type="title"/>
          </p:nvPr>
        </p:nvSpPr>
        <p:spPr>
          <a:xfrm>
            <a:off x="1844298" y="61306"/>
            <a:ext cx="7571007" cy="1325563"/>
          </a:xfrm>
        </p:spPr>
        <p:txBody>
          <a:bodyPr>
            <a:noAutofit/>
          </a:bodyPr>
          <a:lstStyle/>
          <a:p>
            <a:r>
              <a:rPr lang="en-GB" sz="2800" dirty="0"/>
              <a:t>Who are the real show stoppers and how do I prevent them from stopping the show? – HIGHLIGHTING RISKS</a:t>
            </a:r>
            <a:br>
              <a:rPr lang="en-GB" sz="2800" dirty="0"/>
            </a:br>
            <a:endParaRPr lang="en-GB" sz="2800" dirty="0"/>
          </a:p>
        </p:txBody>
      </p:sp>
      <p:graphicFrame>
        <p:nvGraphicFramePr>
          <p:cNvPr id="5" name="Table 4">
            <a:extLst>
              <a:ext uri="{FF2B5EF4-FFF2-40B4-BE49-F238E27FC236}">
                <a16:creationId xmlns:a16="http://schemas.microsoft.com/office/drawing/2014/main" id="{80C678B3-580D-4B9F-9813-E701FEEF8C42}"/>
              </a:ext>
            </a:extLst>
          </p:cNvPr>
          <p:cNvGraphicFramePr>
            <a:graphicFrameLocks noGrp="1"/>
          </p:cNvGraphicFramePr>
          <p:nvPr/>
        </p:nvGraphicFramePr>
        <p:xfrm>
          <a:off x="391880" y="1638623"/>
          <a:ext cx="4953119" cy="4989552"/>
        </p:xfrm>
        <a:graphic>
          <a:graphicData uri="http://schemas.openxmlformats.org/drawingml/2006/table">
            <a:tbl>
              <a:tblPr firstRow="1" firstCol="1" bandRow="1">
                <a:tableStyleId>{2D5ABB26-0587-4C30-8999-92F81FD0307C}</a:tableStyleId>
              </a:tblPr>
              <a:tblGrid>
                <a:gridCol w="1792734">
                  <a:extLst>
                    <a:ext uri="{9D8B030D-6E8A-4147-A177-3AD203B41FA5}">
                      <a16:colId xmlns:a16="http://schemas.microsoft.com/office/drawing/2014/main" val="20001"/>
                    </a:ext>
                  </a:extLst>
                </a:gridCol>
                <a:gridCol w="1644880">
                  <a:extLst>
                    <a:ext uri="{9D8B030D-6E8A-4147-A177-3AD203B41FA5}">
                      <a16:colId xmlns:a16="http://schemas.microsoft.com/office/drawing/2014/main" val="20002"/>
                    </a:ext>
                  </a:extLst>
                </a:gridCol>
                <a:gridCol w="1515505">
                  <a:extLst>
                    <a:ext uri="{9D8B030D-6E8A-4147-A177-3AD203B41FA5}">
                      <a16:colId xmlns:a16="http://schemas.microsoft.com/office/drawing/2014/main" val="20003"/>
                    </a:ext>
                  </a:extLst>
                </a:gridCol>
              </a:tblGrid>
              <a:tr h="1168896">
                <a:tc>
                  <a:txBody>
                    <a:bodyPr/>
                    <a:lstStyle/>
                    <a:p>
                      <a:pPr algn="ctr">
                        <a:spcBef>
                          <a:spcPts val="100"/>
                        </a:spcBef>
                        <a:spcAft>
                          <a:spcPts val="100"/>
                        </a:spcAft>
                      </a:pPr>
                      <a:r>
                        <a:rPr lang="en-GB" sz="1800" dirty="0">
                          <a:solidFill>
                            <a:srgbClr val="006C31"/>
                          </a:solidFill>
                          <a:effectLst/>
                          <a:latin typeface="Raleway" panose="020B0503030101060003" pitchFamily="34" charset="0"/>
                          <a:ea typeface="Times New Roman"/>
                          <a:cs typeface="Times New Roman"/>
                        </a:rPr>
                        <a:t> </a:t>
                      </a:r>
                    </a:p>
                  </a:txBody>
                  <a:tcPr marL="68580" marR="68580" marT="0" marB="0"/>
                </a:tc>
                <a:tc>
                  <a:txBody>
                    <a:bodyPr/>
                    <a:lstStyle/>
                    <a:p>
                      <a:pPr algn="ctr">
                        <a:spcBef>
                          <a:spcPts val="100"/>
                        </a:spcBef>
                        <a:spcAft>
                          <a:spcPts val="100"/>
                        </a:spcAft>
                      </a:pPr>
                      <a:r>
                        <a:rPr lang="en-GB" sz="1800" dirty="0">
                          <a:solidFill>
                            <a:srgbClr val="006C31"/>
                          </a:solidFill>
                          <a:effectLst/>
                          <a:latin typeface="Raleway" panose="020B0503030101060003" pitchFamily="34" charset="0"/>
                          <a:ea typeface="Times New Roman"/>
                          <a:cs typeface="Times New Roman"/>
                        </a:rPr>
                        <a:t>Actions affect your success</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ctr">
                        <a:spcBef>
                          <a:spcPts val="100"/>
                        </a:spcBef>
                        <a:spcAft>
                          <a:spcPts val="100"/>
                        </a:spcAft>
                      </a:pPr>
                      <a:r>
                        <a:rPr lang="en-GB" sz="1800" dirty="0">
                          <a:solidFill>
                            <a:srgbClr val="006C31"/>
                          </a:solidFill>
                          <a:effectLst/>
                          <a:latin typeface="Raleway" panose="020B0503030101060003" pitchFamily="34" charset="0"/>
                          <a:ea typeface="Times New Roman"/>
                          <a:cs typeface="Times New Roman"/>
                        </a:rPr>
                        <a:t>Success you affect through your delivery</a:t>
                      </a: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910328">
                <a:tc>
                  <a:txBody>
                    <a:bodyPr/>
                    <a:lstStyle/>
                    <a:p>
                      <a:pPr algn="ctr">
                        <a:spcBef>
                          <a:spcPts val="100"/>
                        </a:spcBef>
                        <a:spcAft>
                          <a:spcPts val="100"/>
                        </a:spcAft>
                      </a:pPr>
                      <a:r>
                        <a:rPr lang="en-GB" sz="1800" dirty="0">
                          <a:solidFill>
                            <a:srgbClr val="006C31"/>
                          </a:solidFill>
                          <a:effectLst/>
                          <a:latin typeface="Raleway" panose="020B0503030101060003" pitchFamily="34" charset="0"/>
                          <a:ea typeface="Times New Roman"/>
                          <a:cs typeface="Times New Roman"/>
                        </a:rPr>
                        <a:t>Showing real support</a:t>
                      </a: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l">
                        <a:spcBef>
                          <a:spcPts val="100"/>
                        </a:spcBef>
                        <a:spcAft>
                          <a:spcPts val="100"/>
                        </a:spcAft>
                      </a:pPr>
                      <a:endParaRPr lang="en-GB" sz="2800" dirty="0">
                        <a:solidFill>
                          <a:srgbClr val="FFFFFF"/>
                        </a:solidFill>
                        <a:effectLst/>
                        <a:latin typeface="Raleway" panose="020B0503030101060003" pitchFamily="34" charset="0"/>
                        <a:ea typeface="Times New Roman"/>
                        <a:cs typeface="Times New Roman"/>
                      </a:endParaRPr>
                    </a:p>
                    <a:p>
                      <a:pPr algn="l">
                        <a:spcBef>
                          <a:spcPts val="100"/>
                        </a:spcBef>
                        <a:spcAft>
                          <a:spcPts val="100"/>
                        </a:spcAft>
                      </a:pPr>
                      <a:r>
                        <a:rPr lang="en-GB" sz="2800" dirty="0" err="1">
                          <a:solidFill>
                            <a:srgbClr val="FFFFFF"/>
                          </a:solidFill>
                          <a:effectLst/>
                          <a:latin typeface="Raleway" panose="020B0503030101060003" pitchFamily="34" charset="0"/>
                          <a:ea typeface="Times New Roman"/>
                          <a:cs typeface="Times New Roman"/>
                        </a:rPr>
                        <a:t>i</a:t>
                      </a:r>
                      <a:endParaRPr lang="en-GB" sz="2800" dirty="0">
                        <a:solidFill>
                          <a:srgbClr val="FFFFFF"/>
                        </a:solidFill>
                        <a:effectLst/>
                        <a:latin typeface="Raleway" panose="020B0503030101060003" pitchFamily="34" charset="0"/>
                        <a:ea typeface="Times New Roman"/>
                        <a:cs typeface="Times New Roman"/>
                      </a:endParaRPr>
                    </a:p>
                    <a:p>
                      <a:pPr algn="l">
                        <a:spcBef>
                          <a:spcPts val="100"/>
                        </a:spcBef>
                        <a:spcAft>
                          <a:spcPts val="100"/>
                        </a:spcAft>
                      </a:pPr>
                      <a:r>
                        <a:rPr lang="en-GB" sz="2800" dirty="0">
                          <a:solidFill>
                            <a:srgbClr val="FFFFFF"/>
                          </a:solidFill>
                          <a:effectLst/>
                          <a:latin typeface="Raleway" panose="020B0503030101060003" pitchFamily="34" charset="0"/>
                          <a:ea typeface="Times New Roman"/>
                          <a:cs typeface="Times New Roman"/>
                        </a:rPr>
                        <a:t> </a:t>
                      </a:r>
                    </a:p>
                    <a:p>
                      <a:pPr algn="l">
                        <a:spcBef>
                          <a:spcPts val="100"/>
                        </a:spcBef>
                        <a:spcAft>
                          <a:spcPts val="100"/>
                        </a:spcAft>
                      </a:pPr>
                      <a:r>
                        <a:rPr lang="en-GB" sz="2800" dirty="0">
                          <a:solidFill>
                            <a:srgbClr val="FFFFFF"/>
                          </a:solidFill>
                          <a:effectLst/>
                          <a:latin typeface="Raleway" panose="020B0503030101060003" pitchFamily="34" charset="0"/>
                          <a:ea typeface="Times New Roman"/>
                          <a:cs typeface="Times New Roman"/>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C31"/>
                    </a:solidFill>
                  </a:tcPr>
                </a:tc>
                <a:tc>
                  <a:txBody>
                    <a:bodyPr/>
                    <a:lstStyle/>
                    <a:p>
                      <a:pPr algn="l">
                        <a:spcBef>
                          <a:spcPts val="100"/>
                        </a:spcBef>
                        <a:spcAft>
                          <a:spcPts val="100"/>
                        </a:spcAft>
                      </a:pPr>
                      <a:endParaRPr lang="en-GB" sz="2800" dirty="0">
                        <a:solidFill>
                          <a:srgbClr val="FFFFFF"/>
                        </a:solidFill>
                        <a:effectLst/>
                        <a:latin typeface="Raleway" panose="020B0503030101060003" pitchFamily="34" charset="0"/>
                        <a:ea typeface="Times New Roman"/>
                        <a:cs typeface="Times New Roman"/>
                      </a:endParaRPr>
                    </a:p>
                    <a:p>
                      <a:pPr algn="l">
                        <a:spcBef>
                          <a:spcPts val="100"/>
                        </a:spcBef>
                        <a:spcAft>
                          <a:spcPts val="100"/>
                        </a:spcAft>
                      </a:pPr>
                      <a:r>
                        <a:rPr lang="en-GB" sz="2800" dirty="0">
                          <a:solidFill>
                            <a:srgbClr val="FFFFFF"/>
                          </a:solidFill>
                          <a:effectLst/>
                          <a:latin typeface="Raleway" panose="020B0503030101060003" pitchFamily="34" charset="0"/>
                          <a:ea typeface="Times New Roman"/>
                          <a:cs typeface="Times New Roman"/>
                        </a:rPr>
                        <a:t>ii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C31"/>
                    </a:solidFill>
                  </a:tcPr>
                </a:tc>
                <a:extLst>
                  <a:ext uri="{0D108BD9-81ED-4DB2-BD59-A6C34878D82A}">
                    <a16:rowId xmlns:a16="http://schemas.microsoft.com/office/drawing/2014/main" val="10002"/>
                  </a:ext>
                </a:extLst>
              </a:tr>
              <a:tr h="1910328">
                <a:tc>
                  <a:txBody>
                    <a:bodyPr/>
                    <a:lstStyle/>
                    <a:p>
                      <a:pPr algn="ctr">
                        <a:spcBef>
                          <a:spcPts val="100"/>
                        </a:spcBef>
                        <a:spcAft>
                          <a:spcPts val="100"/>
                        </a:spcAft>
                      </a:pPr>
                      <a:r>
                        <a:rPr lang="en-GB" sz="1800" dirty="0">
                          <a:solidFill>
                            <a:srgbClr val="006C31"/>
                          </a:solidFill>
                          <a:effectLst/>
                          <a:latin typeface="Raleway" panose="020B0503030101060003" pitchFamily="34" charset="0"/>
                          <a:ea typeface="Times New Roman"/>
                          <a:cs typeface="Times New Roman"/>
                        </a:rPr>
                        <a:t>NOT showing real support</a:t>
                      </a: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l">
                        <a:spcBef>
                          <a:spcPts val="100"/>
                        </a:spcBef>
                        <a:spcAft>
                          <a:spcPts val="100"/>
                        </a:spcAft>
                      </a:pPr>
                      <a:endParaRPr lang="en-GB" sz="2800" dirty="0">
                        <a:solidFill>
                          <a:srgbClr val="FFFFFF"/>
                        </a:solidFill>
                        <a:effectLst/>
                        <a:latin typeface="Raleway" panose="020B0503030101060003" pitchFamily="34" charset="0"/>
                        <a:ea typeface="Times New Roman"/>
                        <a:cs typeface="Times New Roman"/>
                      </a:endParaRPr>
                    </a:p>
                    <a:p>
                      <a:pPr algn="l">
                        <a:spcBef>
                          <a:spcPts val="100"/>
                        </a:spcBef>
                        <a:spcAft>
                          <a:spcPts val="100"/>
                        </a:spcAft>
                      </a:pPr>
                      <a:r>
                        <a:rPr lang="en-GB" sz="2800" dirty="0">
                          <a:solidFill>
                            <a:srgbClr val="FFFFFF"/>
                          </a:solidFill>
                          <a:effectLst/>
                          <a:latin typeface="Raleway" panose="020B0503030101060003" pitchFamily="34" charset="0"/>
                          <a:ea typeface="Times New Roman"/>
                          <a:cs typeface="Times New Roman"/>
                        </a:rPr>
                        <a:t>iv</a:t>
                      </a:r>
                    </a:p>
                    <a:p>
                      <a:pPr algn="l">
                        <a:spcBef>
                          <a:spcPts val="100"/>
                        </a:spcBef>
                        <a:spcAft>
                          <a:spcPts val="100"/>
                        </a:spcAft>
                      </a:pPr>
                      <a:r>
                        <a:rPr lang="en-GB" sz="2800" dirty="0">
                          <a:solidFill>
                            <a:srgbClr val="FFFFFF"/>
                          </a:solidFill>
                          <a:effectLst/>
                          <a:latin typeface="Raleway" panose="020B0503030101060003" pitchFamily="34" charset="0"/>
                          <a:ea typeface="Times New Roman"/>
                          <a:cs typeface="Times New Roman"/>
                        </a:rPr>
                        <a:t> </a:t>
                      </a:r>
                    </a:p>
                    <a:p>
                      <a:pPr algn="l">
                        <a:spcBef>
                          <a:spcPts val="100"/>
                        </a:spcBef>
                        <a:spcAft>
                          <a:spcPts val="100"/>
                        </a:spcAft>
                      </a:pPr>
                      <a:endParaRPr lang="en-GB" sz="2800" dirty="0">
                        <a:solidFill>
                          <a:srgbClr val="FFFFFF"/>
                        </a:solidFill>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C31"/>
                    </a:solidFill>
                  </a:tcPr>
                </a:tc>
                <a:tc>
                  <a:txBody>
                    <a:bodyPr/>
                    <a:lstStyle/>
                    <a:p>
                      <a:pPr algn="l">
                        <a:spcBef>
                          <a:spcPts val="100"/>
                        </a:spcBef>
                        <a:spcAft>
                          <a:spcPts val="100"/>
                        </a:spcAft>
                      </a:pPr>
                      <a:endParaRPr lang="en-GB" sz="2800" dirty="0">
                        <a:solidFill>
                          <a:srgbClr val="FFFFFF"/>
                        </a:solidFill>
                        <a:effectLst/>
                        <a:latin typeface="Raleway" panose="020B0503030101060003" pitchFamily="34" charset="0"/>
                        <a:ea typeface="Times New Roman"/>
                        <a:cs typeface="Times New Roman"/>
                      </a:endParaRPr>
                    </a:p>
                    <a:p>
                      <a:pPr algn="l">
                        <a:spcBef>
                          <a:spcPts val="100"/>
                        </a:spcBef>
                        <a:spcAft>
                          <a:spcPts val="100"/>
                        </a:spcAft>
                      </a:pPr>
                      <a:r>
                        <a:rPr lang="en-GB" sz="2800" dirty="0">
                          <a:solidFill>
                            <a:srgbClr val="FFFFFF"/>
                          </a:solidFill>
                          <a:effectLst/>
                          <a:latin typeface="Raleway" panose="020B0503030101060003" pitchFamily="34" charset="0"/>
                          <a:ea typeface="Times New Roman"/>
                          <a:cs typeface="Times New Roman"/>
                        </a:rPr>
                        <a:t>iii</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C31"/>
                    </a:solidFill>
                  </a:tcPr>
                </a:tc>
                <a:extLst>
                  <a:ext uri="{0D108BD9-81ED-4DB2-BD59-A6C34878D82A}">
                    <a16:rowId xmlns:a16="http://schemas.microsoft.com/office/drawing/2014/main" val="10003"/>
                  </a:ext>
                </a:extLst>
              </a:tr>
            </a:tbl>
          </a:graphicData>
        </a:graphic>
      </p:graphicFrame>
      <p:graphicFrame>
        <p:nvGraphicFramePr>
          <p:cNvPr id="6" name="Table 5">
            <a:extLst>
              <a:ext uri="{FF2B5EF4-FFF2-40B4-BE49-F238E27FC236}">
                <a16:creationId xmlns:a16="http://schemas.microsoft.com/office/drawing/2014/main" id="{20C955DE-1D7F-4A99-BFED-DA70ED6CFD9D}"/>
              </a:ext>
            </a:extLst>
          </p:cNvPr>
          <p:cNvGraphicFramePr>
            <a:graphicFrameLocks noGrp="1"/>
          </p:cNvGraphicFramePr>
          <p:nvPr>
            <p:extLst>
              <p:ext uri="{D42A27DB-BD31-4B8C-83A1-F6EECF244321}">
                <p14:modId xmlns:p14="http://schemas.microsoft.com/office/powerpoint/2010/main" val="2767884669"/>
              </p:ext>
            </p:extLst>
          </p:nvPr>
        </p:nvGraphicFramePr>
        <p:xfrm>
          <a:off x="5838092" y="2860079"/>
          <a:ext cx="6154615" cy="3291840"/>
        </p:xfrm>
        <a:graphic>
          <a:graphicData uri="http://schemas.openxmlformats.org/drawingml/2006/table">
            <a:tbl>
              <a:tblPr firstRow="1" firstCol="1" bandRow="1">
                <a:tableStyleId>{7DF18680-E054-41AD-8BC1-D1AEF772440D}</a:tableStyleId>
              </a:tblPr>
              <a:tblGrid>
                <a:gridCol w="1040005">
                  <a:extLst>
                    <a:ext uri="{9D8B030D-6E8A-4147-A177-3AD203B41FA5}">
                      <a16:colId xmlns:a16="http://schemas.microsoft.com/office/drawing/2014/main" val="20000"/>
                    </a:ext>
                  </a:extLst>
                </a:gridCol>
                <a:gridCol w="5114610">
                  <a:extLst>
                    <a:ext uri="{9D8B030D-6E8A-4147-A177-3AD203B41FA5}">
                      <a16:colId xmlns:a16="http://schemas.microsoft.com/office/drawing/2014/main" val="20001"/>
                    </a:ext>
                  </a:extLst>
                </a:gridCol>
              </a:tblGrid>
              <a:tr h="0">
                <a:tc>
                  <a:txBody>
                    <a:bodyPr/>
                    <a:lstStyle/>
                    <a:p>
                      <a:pPr algn="ctr">
                        <a:spcBef>
                          <a:spcPts val="100"/>
                        </a:spcBef>
                        <a:spcAft>
                          <a:spcPts val="100"/>
                        </a:spcAft>
                      </a:pPr>
                      <a:r>
                        <a:rPr lang="en-GB" sz="1800" dirty="0">
                          <a:solidFill>
                            <a:srgbClr val="FFFFFF"/>
                          </a:solidFill>
                          <a:effectLst/>
                          <a:latin typeface="Raleway" panose="020B0503030101060003" pitchFamily="34" charset="0"/>
                        </a:rPr>
                        <a:t>Code</a:t>
                      </a:r>
                      <a:endParaRPr lang="en-GB" sz="1800" b="1" dirty="0">
                        <a:solidFill>
                          <a:srgbClr val="FFFFFF"/>
                        </a:solidFill>
                        <a:effectLst/>
                        <a:latin typeface="Raleway" panose="020B05030301010600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C31"/>
                    </a:solidFill>
                  </a:tcPr>
                </a:tc>
                <a:tc>
                  <a:txBody>
                    <a:bodyPr/>
                    <a:lstStyle/>
                    <a:p>
                      <a:pPr>
                        <a:spcBef>
                          <a:spcPts val="100"/>
                        </a:spcBef>
                        <a:spcAft>
                          <a:spcPts val="100"/>
                        </a:spcAft>
                      </a:pPr>
                      <a:r>
                        <a:rPr lang="en-GB" sz="1800" dirty="0">
                          <a:solidFill>
                            <a:srgbClr val="FFFFFF"/>
                          </a:solidFill>
                          <a:effectLst/>
                          <a:latin typeface="Raleway" panose="020B0503030101060003" pitchFamily="34" charset="0"/>
                        </a:rPr>
                        <a:t>Action</a:t>
                      </a:r>
                      <a:endParaRPr lang="en-GB" sz="1800" b="1" dirty="0">
                        <a:solidFill>
                          <a:srgbClr val="FFFFFF"/>
                        </a:solidFill>
                        <a:effectLst/>
                        <a:latin typeface="Raleway" panose="020B0503030101060003"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C31"/>
                    </a:solidFill>
                  </a:tcPr>
                </a:tc>
                <a:extLst>
                  <a:ext uri="{0D108BD9-81ED-4DB2-BD59-A6C34878D82A}">
                    <a16:rowId xmlns:a16="http://schemas.microsoft.com/office/drawing/2014/main" val="10000"/>
                  </a:ext>
                </a:extLst>
              </a:tr>
              <a:tr h="0">
                <a:tc>
                  <a:txBody>
                    <a:bodyPr/>
                    <a:lstStyle/>
                    <a:p>
                      <a:pPr>
                        <a:spcAft>
                          <a:spcPts val="0"/>
                        </a:spcAft>
                      </a:pPr>
                      <a:r>
                        <a:rPr lang="en-GB" sz="1800" dirty="0" err="1">
                          <a:solidFill>
                            <a:srgbClr val="FFFFFF"/>
                          </a:solidFill>
                          <a:effectLst/>
                          <a:latin typeface="Raleway" panose="020B0503030101060003" pitchFamily="34" charset="0"/>
                        </a:rPr>
                        <a:t>i</a:t>
                      </a:r>
                      <a:endParaRPr lang="en-GB" sz="1800" dirty="0">
                        <a:solidFill>
                          <a:srgbClr val="FFFFFF"/>
                        </a:solidFill>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C31"/>
                    </a:solidFill>
                  </a:tcPr>
                </a:tc>
                <a:tc>
                  <a:txBody>
                    <a:bodyPr/>
                    <a:lstStyle/>
                    <a:p>
                      <a:pPr>
                        <a:spcAft>
                          <a:spcPts val="0"/>
                        </a:spcAft>
                      </a:pPr>
                      <a:r>
                        <a:rPr lang="en-GB" sz="1800" dirty="0">
                          <a:effectLst/>
                          <a:latin typeface="Raleway" panose="020B0503030101060003" pitchFamily="34" charset="0"/>
                        </a:rPr>
                        <a:t>Gain continuing participation. Watch for any signs of declining support and act immediately.</a:t>
                      </a:r>
                      <a:endParaRPr lang="en-GB" sz="1800" dirty="0">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spcAft>
                          <a:spcPts val="0"/>
                        </a:spcAft>
                      </a:pPr>
                      <a:r>
                        <a:rPr lang="en-GB" sz="1800" dirty="0">
                          <a:solidFill>
                            <a:srgbClr val="FFFFFF"/>
                          </a:solidFill>
                          <a:effectLst/>
                          <a:latin typeface="Raleway" panose="020B0503030101060003" pitchFamily="34" charset="0"/>
                        </a:rPr>
                        <a:t>ii</a:t>
                      </a:r>
                      <a:endParaRPr lang="en-GB" sz="1800" dirty="0">
                        <a:solidFill>
                          <a:srgbClr val="FFFFFF"/>
                        </a:solidFill>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C31"/>
                    </a:solidFill>
                  </a:tcPr>
                </a:tc>
                <a:tc>
                  <a:txBody>
                    <a:bodyPr/>
                    <a:lstStyle/>
                    <a:p>
                      <a:pPr>
                        <a:spcAft>
                          <a:spcPts val="0"/>
                        </a:spcAft>
                      </a:pPr>
                      <a:r>
                        <a:rPr lang="en-GB" sz="1800">
                          <a:effectLst/>
                          <a:latin typeface="Raleway" panose="020B0503030101060003" pitchFamily="34" charset="0"/>
                        </a:rPr>
                        <a:t>Don’t overplay your hand and become coercive. Don’t upset them. Show them real gratitude for their help.</a:t>
                      </a:r>
                      <a:endParaRPr lang="en-GB" sz="1800">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spcAft>
                          <a:spcPts val="0"/>
                        </a:spcAft>
                      </a:pPr>
                      <a:r>
                        <a:rPr lang="en-GB" sz="1800" dirty="0">
                          <a:solidFill>
                            <a:srgbClr val="FFFFFF"/>
                          </a:solidFill>
                          <a:effectLst/>
                          <a:latin typeface="Raleway" panose="020B0503030101060003" pitchFamily="34" charset="0"/>
                        </a:rPr>
                        <a:t>iii</a:t>
                      </a:r>
                      <a:endParaRPr lang="en-GB" sz="1800" dirty="0">
                        <a:solidFill>
                          <a:srgbClr val="FFFFFF"/>
                        </a:solidFill>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C31"/>
                    </a:solidFill>
                  </a:tcPr>
                </a:tc>
                <a:tc>
                  <a:txBody>
                    <a:bodyPr/>
                    <a:lstStyle/>
                    <a:p>
                      <a:pPr>
                        <a:spcAft>
                          <a:spcPts val="0"/>
                        </a:spcAft>
                      </a:pPr>
                      <a:r>
                        <a:rPr lang="en-GB" sz="1800" dirty="0">
                          <a:effectLst/>
                          <a:latin typeface="Raleway" panose="020B0503030101060003" pitchFamily="34" charset="0"/>
                        </a:rPr>
                        <a:t>Use an implications discussion to highlight the reasons they need to be more engaged in the project/change.</a:t>
                      </a:r>
                      <a:endParaRPr lang="en-GB" sz="1800" dirty="0">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spcAft>
                          <a:spcPts val="0"/>
                        </a:spcAft>
                      </a:pPr>
                      <a:r>
                        <a:rPr lang="en-GB" sz="1800" dirty="0">
                          <a:solidFill>
                            <a:srgbClr val="FFFFFF"/>
                          </a:solidFill>
                          <a:effectLst/>
                          <a:latin typeface="Raleway" panose="020B0503030101060003" pitchFamily="34" charset="0"/>
                        </a:rPr>
                        <a:t>iv</a:t>
                      </a:r>
                      <a:endParaRPr lang="en-GB" sz="1800" dirty="0">
                        <a:solidFill>
                          <a:srgbClr val="FFFFFF"/>
                        </a:solidFill>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C31"/>
                    </a:solidFill>
                  </a:tcPr>
                </a:tc>
                <a:tc>
                  <a:txBody>
                    <a:bodyPr/>
                    <a:lstStyle/>
                    <a:p>
                      <a:pPr>
                        <a:spcAft>
                          <a:spcPts val="0"/>
                        </a:spcAft>
                      </a:pPr>
                      <a:r>
                        <a:rPr lang="en-GB" sz="1800" dirty="0">
                          <a:effectLst/>
                          <a:latin typeface="Raleway" panose="020B0503030101060003" pitchFamily="34" charset="0"/>
                        </a:rPr>
                        <a:t>Organise a straight talking implications session as soon as possible.</a:t>
                      </a:r>
                      <a:endParaRPr lang="en-GB" sz="1800" dirty="0">
                        <a:effectLst/>
                        <a:latin typeface="Raleway" panose="020B0503030101060003" pitchFamily="34" charset="0"/>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TextBox 8">
            <a:extLst>
              <a:ext uri="{FF2B5EF4-FFF2-40B4-BE49-F238E27FC236}">
                <a16:creationId xmlns:a16="http://schemas.microsoft.com/office/drawing/2014/main" id="{44CBD52D-DEC8-4E91-B109-23162406D720}"/>
              </a:ext>
            </a:extLst>
          </p:cNvPr>
          <p:cNvSpPr txBox="1"/>
          <p:nvPr/>
        </p:nvSpPr>
        <p:spPr>
          <a:xfrm>
            <a:off x="2210636" y="1202203"/>
            <a:ext cx="3089869" cy="369332"/>
          </a:xfrm>
          <a:prstGeom prst="rect">
            <a:avLst/>
          </a:prstGeom>
          <a:noFill/>
        </p:spPr>
        <p:txBody>
          <a:bodyPr wrap="square">
            <a:spAutoFit/>
          </a:bodyPr>
          <a:lstStyle/>
          <a:p>
            <a:pPr algn="ctr">
              <a:spcBef>
                <a:spcPts val="100"/>
              </a:spcBef>
              <a:spcAft>
                <a:spcPts val="100"/>
              </a:spcAft>
            </a:pPr>
            <a:r>
              <a:rPr lang="en-GB" sz="1800" b="1" dirty="0">
                <a:solidFill>
                  <a:srgbClr val="006C31"/>
                </a:solidFill>
                <a:effectLst/>
                <a:latin typeface="Raleway" panose="020B0503030101060003" pitchFamily="34" charset="0"/>
                <a:ea typeface="Times New Roman"/>
                <a:cs typeface="Times New Roman"/>
              </a:rPr>
              <a:t>People whose</a:t>
            </a:r>
            <a:endParaRPr lang="en-GB" sz="1800" dirty="0">
              <a:solidFill>
                <a:srgbClr val="006C31"/>
              </a:solidFill>
              <a:effectLst/>
              <a:latin typeface="Raleway" panose="020B0503030101060003" pitchFamily="34" charset="0"/>
              <a:ea typeface="Times New Roman"/>
              <a:cs typeface="Times New Roman"/>
            </a:endParaRPr>
          </a:p>
        </p:txBody>
      </p:sp>
      <p:sp>
        <p:nvSpPr>
          <p:cNvPr id="11" name="TextBox 10">
            <a:extLst>
              <a:ext uri="{FF2B5EF4-FFF2-40B4-BE49-F238E27FC236}">
                <a16:creationId xmlns:a16="http://schemas.microsoft.com/office/drawing/2014/main" id="{865A46E7-EB8B-4566-AAA2-FEF7EDD8CD52}"/>
              </a:ext>
            </a:extLst>
          </p:cNvPr>
          <p:cNvSpPr txBox="1"/>
          <p:nvPr/>
        </p:nvSpPr>
        <p:spPr>
          <a:xfrm rot="16200000">
            <a:off x="-1159964" y="4598793"/>
            <a:ext cx="2736919" cy="369332"/>
          </a:xfrm>
          <a:prstGeom prst="rect">
            <a:avLst/>
          </a:prstGeom>
          <a:noFill/>
        </p:spPr>
        <p:txBody>
          <a:bodyPr wrap="square">
            <a:spAutoFit/>
          </a:bodyPr>
          <a:lstStyle/>
          <a:p>
            <a:pPr marL="71755" marR="71755" algn="ctr">
              <a:spcBef>
                <a:spcPts val="100"/>
              </a:spcBef>
              <a:spcAft>
                <a:spcPts val="100"/>
              </a:spcAft>
            </a:pPr>
            <a:r>
              <a:rPr lang="en-GB" sz="1800" b="1" dirty="0">
                <a:solidFill>
                  <a:srgbClr val="006C31"/>
                </a:solidFill>
                <a:effectLst/>
                <a:latin typeface="Raleway" panose="020B0503030101060003" pitchFamily="34" charset="0"/>
                <a:ea typeface="Times New Roman"/>
                <a:cs typeface="Times New Roman"/>
              </a:rPr>
              <a:t>People who are…</a:t>
            </a:r>
            <a:endParaRPr lang="en-GB" sz="1800" dirty="0">
              <a:solidFill>
                <a:srgbClr val="006C31"/>
              </a:solidFill>
              <a:effectLst/>
              <a:latin typeface="Raleway" panose="020B0503030101060003" pitchFamily="34" charset="0"/>
              <a:ea typeface="Times New Roman"/>
              <a:cs typeface="Times New Roman"/>
            </a:endParaRPr>
          </a:p>
        </p:txBody>
      </p:sp>
    </p:spTree>
    <p:extLst>
      <p:ext uri="{BB962C8B-B14F-4D97-AF65-F5344CB8AC3E}">
        <p14:creationId xmlns:p14="http://schemas.microsoft.com/office/powerpoint/2010/main" val="42868722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AF517-D47E-4149-9053-BCEDB8A7FF62}"/>
              </a:ext>
            </a:extLst>
          </p:cNvPr>
          <p:cNvSpPr>
            <a:spLocks noGrp="1"/>
          </p:cNvSpPr>
          <p:nvPr>
            <p:ph type="ctrTitle"/>
          </p:nvPr>
        </p:nvSpPr>
        <p:spPr/>
        <p:txBody>
          <a:bodyPr/>
          <a:lstStyle/>
          <a:p>
            <a:pPr algn="ctr"/>
            <a:r>
              <a:rPr lang="en-GB" dirty="0"/>
              <a:t>Any questions </a:t>
            </a:r>
          </a:p>
        </p:txBody>
      </p:sp>
      <p:sp>
        <p:nvSpPr>
          <p:cNvPr id="712706" name="Text Box 2"/>
          <p:cNvSpPr txBox="1">
            <a:spLocks noChangeArrowheads="1"/>
          </p:cNvSpPr>
          <p:nvPr/>
        </p:nvSpPr>
        <p:spPr bwMode="auto">
          <a:xfrm rot="-1414013">
            <a:off x="4129935" y="1722607"/>
            <a:ext cx="6126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6000">
                <a:solidFill>
                  <a:schemeClr val="bg2"/>
                </a:solidFill>
                <a:latin typeface="Helv"/>
              </a:rPr>
              <a:t>?</a:t>
            </a:r>
          </a:p>
        </p:txBody>
      </p:sp>
      <p:sp>
        <p:nvSpPr>
          <p:cNvPr id="712707" name="Text Box 3"/>
          <p:cNvSpPr txBox="1">
            <a:spLocks noChangeArrowheads="1"/>
          </p:cNvSpPr>
          <p:nvPr/>
        </p:nvSpPr>
        <p:spPr bwMode="auto">
          <a:xfrm rot="2028207">
            <a:off x="6135744" y="3410485"/>
            <a:ext cx="6126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6000" dirty="0">
                <a:solidFill>
                  <a:schemeClr val="accent4">
                    <a:lumMod val="20000"/>
                    <a:lumOff val="80000"/>
                  </a:schemeClr>
                </a:solidFill>
                <a:latin typeface="Helv"/>
              </a:rPr>
              <a:t>?</a:t>
            </a:r>
          </a:p>
        </p:txBody>
      </p:sp>
      <p:sp>
        <p:nvSpPr>
          <p:cNvPr id="712708" name="Text Box 4"/>
          <p:cNvSpPr txBox="1">
            <a:spLocks noChangeArrowheads="1"/>
          </p:cNvSpPr>
          <p:nvPr/>
        </p:nvSpPr>
        <p:spPr bwMode="auto">
          <a:xfrm rot="2902225">
            <a:off x="7570947" y="4348431"/>
            <a:ext cx="75533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8000">
                <a:solidFill>
                  <a:schemeClr val="tx2">
                    <a:lumMod val="25000"/>
                    <a:lumOff val="75000"/>
                  </a:schemeClr>
                </a:solidFill>
                <a:latin typeface="Helv"/>
              </a:rPr>
              <a:t>?</a:t>
            </a:r>
          </a:p>
        </p:txBody>
      </p:sp>
      <p:sp>
        <p:nvSpPr>
          <p:cNvPr id="712709" name="Text Box 5"/>
          <p:cNvSpPr txBox="1">
            <a:spLocks noChangeArrowheads="1"/>
          </p:cNvSpPr>
          <p:nvPr/>
        </p:nvSpPr>
        <p:spPr bwMode="auto">
          <a:xfrm rot="21336562">
            <a:off x="2711891" y="3895646"/>
            <a:ext cx="1396536"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7000" dirty="0">
                <a:solidFill>
                  <a:srgbClr val="476A97"/>
                </a:solidFill>
                <a:latin typeface="Helv"/>
              </a:rPr>
              <a:t>?</a:t>
            </a:r>
          </a:p>
        </p:txBody>
      </p:sp>
      <p:sp>
        <p:nvSpPr>
          <p:cNvPr id="712710" name="Text Box 6"/>
          <p:cNvSpPr txBox="1">
            <a:spLocks noChangeArrowheads="1"/>
          </p:cNvSpPr>
          <p:nvPr/>
        </p:nvSpPr>
        <p:spPr bwMode="auto">
          <a:xfrm rot="1996435">
            <a:off x="5757352" y="679141"/>
            <a:ext cx="129715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5600" dirty="0">
                <a:solidFill>
                  <a:srgbClr val="476A97"/>
                </a:solidFill>
                <a:latin typeface="Helv"/>
              </a:rPr>
              <a:t>?</a:t>
            </a:r>
          </a:p>
        </p:txBody>
      </p:sp>
      <p:sp>
        <p:nvSpPr>
          <p:cNvPr id="712711" name="Text Box 7"/>
          <p:cNvSpPr txBox="1">
            <a:spLocks noChangeArrowheads="1"/>
          </p:cNvSpPr>
          <p:nvPr/>
        </p:nvSpPr>
        <p:spPr bwMode="auto">
          <a:xfrm rot="-429855">
            <a:off x="2075049" y="919067"/>
            <a:ext cx="1197764"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4200" dirty="0">
                <a:solidFill>
                  <a:schemeClr val="tx2">
                    <a:lumMod val="25000"/>
                    <a:lumOff val="75000"/>
                  </a:schemeClr>
                </a:solidFill>
                <a:latin typeface="Helv"/>
              </a:rPr>
              <a:t>?</a:t>
            </a:r>
          </a:p>
        </p:txBody>
      </p:sp>
      <p:sp>
        <p:nvSpPr>
          <p:cNvPr id="712712" name="Text Box 8"/>
          <p:cNvSpPr txBox="1">
            <a:spLocks noChangeArrowheads="1"/>
          </p:cNvSpPr>
          <p:nvPr/>
        </p:nvSpPr>
        <p:spPr bwMode="auto">
          <a:xfrm rot="679656">
            <a:off x="9078173" y="2792652"/>
            <a:ext cx="941283"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0600">
                <a:solidFill>
                  <a:srgbClr val="476A97"/>
                </a:solidFill>
                <a:latin typeface="Helv"/>
              </a:rPr>
              <a:t>?</a:t>
            </a:r>
          </a:p>
        </p:txBody>
      </p:sp>
    </p:spTree>
    <p:extLst>
      <p:ext uri="{BB962C8B-B14F-4D97-AF65-F5344CB8AC3E}">
        <p14:creationId xmlns:p14="http://schemas.microsoft.com/office/powerpoint/2010/main" val="41846403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12706"/>
                                        </p:tgtEl>
                                        <p:attrNameLst>
                                          <p:attrName>style.visibility</p:attrName>
                                        </p:attrNameLst>
                                      </p:cBhvr>
                                      <p:to>
                                        <p:strVal val="visible"/>
                                      </p:to>
                                    </p:set>
                                    <p:animEffect transition="in" filter="dissolve">
                                      <p:cBhvr>
                                        <p:cTn id="7" dur="500"/>
                                        <p:tgtEl>
                                          <p:spTgt spid="71270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12707"/>
                                        </p:tgtEl>
                                        <p:attrNameLst>
                                          <p:attrName>style.visibility</p:attrName>
                                        </p:attrNameLst>
                                      </p:cBhvr>
                                      <p:to>
                                        <p:strVal val="visible"/>
                                      </p:to>
                                    </p:set>
                                    <p:animEffect transition="in" filter="dissolve">
                                      <p:cBhvr>
                                        <p:cTn id="11" dur="500"/>
                                        <p:tgtEl>
                                          <p:spTgt spid="712707"/>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12708"/>
                                        </p:tgtEl>
                                        <p:attrNameLst>
                                          <p:attrName>style.visibility</p:attrName>
                                        </p:attrNameLst>
                                      </p:cBhvr>
                                      <p:to>
                                        <p:strVal val="visible"/>
                                      </p:to>
                                    </p:set>
                                    <p:animEffect transition="in" filter="dissolve">
                                      <p:cBhvr>
                                        <p:cTn id="15" dur="500"/>
                                        <p:tgtEl>
                                          <p:spTgt spid="712708"/>
                                        </p:tgtEl>
                                      </p:cBhvr>
                                    </p:animEffect>
                                  </p:childTnLst>
                                </p:cTn>
                              </p:par>
                            </p:childTnLst>
                          </p:cTn>
                        </p:par>
                        <p:par>
                          <p:cTn id="16" fill="hold" nodeType="afterGroup">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712709"/>
                                        </p:tgtEl>
                                        <p:attrNameLst>
                                          <p:attrName>style.visibility</p:attrName>
                                        </p:attrNameLst>
                                      </p:cBhvr>
                                      <p:to>
                                        <p:strVal val="visible"/>
                                      </p:to>
                                    </p:set>
                                    <p:animEffect transition="in" filter="dissolve">
                                      <p:cBhvr>
                                        <p:cTn id="19" dur="500"/>
                                        <p:tgtEl>
                                          <p:spTgt spid="712709"/>
                                        </p:tgtEl>
                                      </p:cBhvr>
                                    </p:animEffect>
                                  </p:childTnLst>
                                </p:cTn>
                              </p:par>
                            </p:childTnLst>
                          </p:cTn>
                        </p:par>
                        <p:par>
                          <p:cTn id="20" fill="hold" nodeType="afterGroup">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712710"/>
                                        </p:tgtEl>
                                        <p:attrNameLst>
                                          <p:attrName>style.visibility</p:attrName>
                                        </p:attrNameLst>
                                      </p:cBhvr>
                                      <p:to>
                                        <p:strVal val="visible"/>
                                      </p:to>
                                    </p:set>
                                    <p:animEffect transition="in" filter="dissolve">
                                      <p:cBhvr>
                                        <p:cTn id="23" dur="500"/>
                                        <p:tgtEl>
                                          <p:spTgt spid="712710"/>
                                        </p:tgtEl>
                                      </p:cBhvr>
                                    </p:animEffect>
                                  </p:childTnLst>
                                </p:cTn>
                              </p:par>
                            </p:childTnLst>
                          </p:cTn>
                        </p:par>
                        <p:par>
                          <p:cTn id="24" fill="hold" nodeType="afterGroup">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712712"/>
                                        </p:tgtEl>
                                        <p:attrNameLst>
                                          <p:attrName>style.visibility</p:attrName>
                                        </p:attrNameLst>
                                      </p:cBhvr>
                                      <p:to>
                                        <p:strVal val="visible"/>
                                      </p:to>
                                    </p:set>
                                    <p:animEffect transition="in" filter="dissolve">
                                      <p:cBhvr>
                                        <p:cTn id="27" dur="500"/>
                                        <p:tgtEl>
                                          <p:spTgt spid="712712"/>
                                        </p:tgtEl>
                                      </p:cBhvr>
                                    </p:animEffect>
                                  </p:childTnLst>
                                </p:cTn>
                              </p:par>
                            </p:childTnLst>
                          </p:cTn>
                        </p:par>
                        <p:par>
                          <p:cTn id="28" fill="hold" nodeType="afterGroup">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712711"/>
                                        </p:tgtEl>
                                        <p:attrNameLst>
                                          <p:attrName>style.visibility</p:attrName>
                                        </p:attrNameLst>
                                      </p:cBhvr>
                                      <p:to>
                                        <p:strVal val="visible"/>
                                      </p:to>
                                    </p:set>
                                    <p:animEffect transition="in" filter="dissolve">
                                      <p:cBhvr>
                                        <p:cTn id="31" dur="500"/>
                                        <p:tgtEl>
                                          <p:spTgt spid="712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2706" grpId="0" autoUpdateAnimBg="0"/>
      <p:bldP spid="712707" grpId="0" autoUpdateAnimBg="0"/>
      <p:bldP spid="712708" grpId="0" autoUpdateAnimBg="0"/>
      <p:bldP spid="712709" grpId="0" autoUpdateAnimBg="0"/>
      <p:bldP spid="712710" grpId="0" autoUpdateAnimBg="0"/>
      <p:bldP spid="712711" grpId="0" autoUpdateAnimBg="0"/>
      <p:bldP spid="712712"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BB8D-9859-4C6B-8C06-678C1F54871D}"/>
              </a:ext>
            </a:extLst>
          </p:cNvPr>
          <p:cNvSpPr>
            <a:spLocks noGrp="1"/>
          </p:cNvSpPr>
          <p:nvPr>
            <p:ph type="title"/>
          </p:nvPr>
        </p:nvSpPr>
        <p:spPr>
          <a:xfrm>
            <a:off x="3197182" y="61306"/>
            <a:ext cx="6623577" cy="1325563"/>
          </a:xfrm>
        </p:spPr>
        <p:txBody>
          <a:bodyPr>
            <a:noAutofit/>
          </a:bodyPr>
          <a:lstStyle/>
          <a:p>
            <a:r>
              <a:rPr lang="en-GB" sz="2800" dirty="0"/>
              <a:t>Recap (from week 2): Project Governance and Internal Project </a:t>
            </a:r>
            <a:br>
              <a:rPr lang="en-GB" sz="2800" dirty="0"/>
            </a:br>
            <a:r>
              <a:rPr lang="en-GB" sz="2800" dirty="0"/>
              <a:t>Team </a:t>
            </a:r>
            <a:r>
              <a:rPr lang="en-GB" sz="1600" dirty="0"/>
              <a:t>(adapted from Maylor, 2017, pp. 62)</a:t>
            </a:r>
            <a:endParaRPr lang="en-GB" sz="2800" dirty="0"/>
          </a:p>
        </p:txBody>
      </p:sp>
      <p:sp>
        <p:nvSpPr>
          <p:cNvPr id="3" name="Content Placeholder 2">
            <a:extLst>
              <a:ext uri="{FF2B5EF4-FFF2-40B4-BE49-F238E27FC236}">
                <a16:creationId xmlns:a16="http://schemas.microsoft.com/office/drawing/2014/main" id="{E922B9DD-C56E-4102-BFFA-5CD5F36CD9C5}"/>
              </a:ext>
            </a:extLst>
          </p:cNvPr>
          <p:cNvSpPr>
            <a:spLocks noGrp="1"/>
          </p:cNvSpPr>
          <p:nvPr>
            <p:ph idx="1"/>
          </p:nvPr>
        </p:nvSpPr>
        <p:spPr/>
        <p:txBody>
          <a:bodyPr/>
          <a:lstStyle/>
          <a:p>
            <a:endParaRPr lang="en-GB"/>
          </a:p>
        </p:txBody>
      </p:sp>
      <p:graphicFrame>
        <p:nvGraphicFramePr>
          <p:cNvPr id="5" name="Table 4">
            <a:extLst>
              <a:ext uri="{FF2B5EF4-FFF2-40B4-BE49-F238E27FC236}">
                <a16:creationId xmlns:a16="http://schemas.microsoft.com/office/drawing/2014/main" id="{AE8F2FDA-6609-47DB-81FA-5CE545836467}"/>
              </a:ext>
            </a:extLst>
          </p:cNvPr>
          <p:cNvGraphicFramePr>
            <a:graphicFrameLocks noGrp="1"/>
          </p:cNvGraphicFramePr>
          <p:nvPr/>
        </p:nvGraphicFramePr>
        <p:xfrm>
          <a:off x="588668" y="1992676"/>
          <a:ext cx="8896563" cy="1611285"/>
        </p:xfrm>
        <a:graphic>
          <a:graphicData uri="http://schemas.openxmlformats.org/drawingml/2006/table">
            <a:tbl>
              <a:tblPr firstRow="1" bandRow="1">
                <a:tableStyleId>{00A15C55-8517-42AA-B614-E9B94910E393}</a:tableStyleId>
              </a:tblPr>
              <a:tblGrid>
                <a:gridCol w="2965521">
                  <a:extLst>
                    <a:ext uri="{9D8B030D-6E8A-4147-A177-3AD203B41FA5}">
                      <a16:colId xmlns:a16="http://schemas.microsoft.com/office/drawing/2014/main" val="20000"/>
                    </a:ext>
                  </a:extLst>
                </a:gridCol>
                <a:gridCol w="2965521">
                  <a:extLst>
                    <a:ext uri="{9D8B030D-6E8A-4147-A177-3AD203B41FA5}">
                      <a16:colId xmlns:a16="http://schemas.microsoft.com/office/drawing/2014/main" val="20001"/>
                    </a:ext>
                  </a:extLst>
                </a:gridCol>
                <a:gridCol w="2965521">
                  <a:extLst>
                    <a:ext uri="{9D8B030D-6E8A-4147-A177-3AD203B41FA5}">
                      <a16:colId xmlns:a16="http://schemas.microsoft.com/office/drawing/2014/main" val="20002"/>
                    </a:ext>
                  </a:extLst>
                </a:gridCol>
              </a:tblGrid>
              <a:tr h="641617">
                <a:tc>
                  <a:txBody>
                    <a:bodyPr/>
                    <a:lstStyle/>
                    <a:p>
                      <a:pPr algn="ctr">
                        <a:spcBef>
                          <a:spcPts val="200"/>
                        </a:spcBef>
                        <a:spcAft>
                          <a:spcPts val="200"/>
                        </a:spcAft>
                      </a:pPr>
                      <a:endParaRPr lang="en-GB" sz="1600" dirty="0">
                        <a:latin typeface="Raleway" panose="020B0503030101060003" pitchFamily="34" charset="0"/>
                      </a:endParaRPr>
                    </a:p>
                  </a:txBody>
                  <a:tcPr>
                    <a:lnR w="12700" cap="flat" cmpd="sng" algn="ctr">
                      <a:no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200"/>
                        </a:spcBef>
                        <a:spcAft>
                          <a:spcPts val="200"/>
                        </a:spcAft>
                        <a:buClrTx/>
                        <a:buSzTx/>
                        <a:buFontTx/>
                        <a:buNone/>
                        <a:tabLst/>
                        <a:defRPr/>
                      </a:pPr>
                      <a:r>
                        <a:rPr lang="en-GB" sz="1600" dirty="0">
                          <a:latin typeface="Raleway" panose="020B0503030101060003" pitchFamily="34" charset="0"/>
                        </a:rPr>
                        <a:t>PROJECT BOARD/PROJECT</a:t>
                      </a:r>
                      <a:r>
                        <a:rPr lang="en-GB" sz="1600" baseline="0" dirty="0">
                          <a:latin typeface="Raleway" panose="020B0503030101060003" pitchFamily="34" charset="0"/>
                        </a:rPr>
                        <a:t> STEERING GROUP</a:t>
                      </a:r>
                      <a:endParaRPr lang="en-GB" sz="1600" dirty="0">
                        <a:latin typeface="Raleway" panose="020B05030301010600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spcBef>
                          <a:spcPts val="200"/>
                        </a:spcBef>
                        <a:spcAft>
                          <a:spcPts val="200"/>
                        </a:spcAft>
                      </a:pPr>
                      <a:endParaRPr lang="en-GB" sz="1600" dirty="0">
                        <a:latin typeface="Raleway" panose="020B0503030101060003" pitchFamily="34" charset="0"/>
                      </a:endParaRPr>
                    </a:p>
                  </a:txBody>
                  <a:tcPr>
                    <a:lnL w="12700" cap="flat" cmpd="sng" algn="ctr">
                      <a:noFill/>
                      <a:prstDash val="solid"/>
                      <a:round/>
                      <a:headEnd type="none" w="med" len="med"/>
                      <a:tailEnd type="none" w="med" len="med"/>
                    </a:lnL>
                  </a:tcPr>
                </a:tc>
                <a:extLst>
                  <a:ext uri="{0D108BD9-81ED-4DB2-BD59-A6C34878D82A}">
                    <a16:rowId xmlns:a16="http://schemas.microsoft.com/office/drawing/2014/main" val="10000"/>
                  </a:ext>
                </a:extLst>
              </a:tr>
              <a:tr h="451508">
                <a:tc>
                  <a:txBody>
                    <a:bodyPr/>
                    <a:lstStyle/>
                    <a:p>
                      <a:pPr algn="ctr">
                        <a:spcBef>
                          <a:spcPts val="200"/>
                        </a:spcBef>
                        <a:spcAft>
                          <a:spcPts val="200"/>
                        </a:spcAft>
                      </a:pPr>
                      <a:r>
                        <a:rPr lang="en-GB" sz="1600" b="1" dirty="0">
                          <a:latin typeface="Raleway" panose="020B0503030101060003" pitchFamily="34" charset="0"/>
                        </a:rPr>
                        <a:t>USER REPRESENTATIVE</a:t>
                      </a:r>
                    </a:p>
                  </a:txBody>
                  <a:tcPr/>
                </a:tc>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GB" sz="1600" b="1" u="none" strike="noStrike" kern="1200" baseline="0" dirty="0">
                          <a:latin typeface="Raleway" panose="020B0503030101060003" pitchFamily="34" charset="0"/>
                        </a:rPr>
                        <a:t>PROJECT SPONSOR</a:t>
                      </a:r>
                      <a:endParaRPr lang="en-GB" sz="1600" b="1" i="0" u="none" strike="noStrike" kern="1200" baseline="0" dirty="0">
                        <a:solidFill>
                          <a:schemeClr val="dk1"/>
                        </a:solidFill>
                        <a:latin typeface="Raleway" panose="020B0503030101060003" pitchFamily="34" charset="0"/>
                        <a:ea typeface="+mn-ea"/>
                        <a:cs typeface="+mn-cs"/>
                      </a:endParaRPr>
                    </a:p>
                  </a:txBody>
                  <a:tcPr/>
                </a:tc>
                <a:tc>
                  <a:txBody>
                    <a:bodyPr/>
                    <a:lstStyle/>
                    <a:p>
                      <a:pPr marL="0" marR="0" indent="0" algn="ctr" defTabSz="914400" rtl="0" eaLnBrk="1" fontAlgn="auto" latinLnBrk="0" hangingPunct="1">
                        <a:lnSpc>
                          <a:spcPct val="100000"/>
                        </a:lnSpc>
                        <a:spcBef>
                          <a:spcPts val="200"/>
                        </a:spcBef>
                        <a:spcAft>
                          <a:spcPts val="200"/>
                        </a:spcAft>
                        <a:buClrTx/>
                        <a:buSzTx/>
                        <a:buFontTx/>
                        <a:buNone/>
                        <a:tabLst/>
                        <a:defRPr/>
                      </a:pPr>
                      <a:r>
                        <a:rPr lang="en-GB" sz="1600" b="1" u="none" strike="noStrike" kern="1200" baseline="0" dirty="0">
                          <a:latin typeface="Raleway" panose="020B0503030101060003" pitchFamily="34" charset="0"/>
                        </a:rPr>
                        <a:t>SUPPLIER REPRESENTATIVE</a:t>
                      </a:r>
                      <a:endParaRPr lang="en-GB" sz="1600" b="1" i="0" u="none" strike="noStrike" kern="1200" baseline="0" dirty="0">
                        <a:solidFill>
                          <a:schemeClr val="dk1"/>
                        </a:solidFill>
                        <a:latin typeface="Raleway" panose="020B0503030101060003" pitchFamily="34" charset="0"/>
                        <a:ea typeface="+mn-ea"/>
                        <a:cs typeface="+mn-cs"/>
                      </a:endParaRPr>
                    </a:p>
                  </a:txBody>
                  <a:tcPr/>
                </a:tc>
                <a:extLst>
                  <a:ext uri="{0D108BD9-81ED-4DB2-BD59-A6C34878D82A}">
                    <a16:rowId xmlns:a16="http://schemas.microsoft.com/office/drawing/2014/main" val="10001"/>
                  </a:ext>
                </a:extLst>
              </a:tr>
              <a:tr h="443840">
                <a:tc>
                  <a:txBody>
                    <a:bodyPr/>
                    <a:lstStyle/>
                    <a:p>
                      <a:pPr>
                        <a:spcBef>
                          <a:spcPts val="200"/>
                        </a:spcBef>
                        <a:spcAft>
                          <a:spcPts val="200"/>
                        </a:spcAft>
                      </a:pPr>
                      <a:r>
                        <a:rPr lang="en-GB" sz="1400" dirty="0">
                          <a:latin typeface="Raleway" panose="020B0503030101060003" pitchFamily="34" charset="0"/>
                        </a:rPr>
                        <a:t>Senior User</a:t>
                      </a:r>
                    </a:p>
                  </a:txBody>
                  <a:tcPr/>
                </a:tc>
                <a:tc>
                  <a:txBody>
                    <a:bodyPr/>
                    <a:lstStyle/>
                    <a:p>
                      <a:pPr rtl="0">
                        <a:spcBef>
                          <a:spcPts val="200"/>
                        </a:spcBef>
                        <a:spcAft>
                          <a:spcPts val="200"/>
                        </a:spcAft>
                      </a:pPr>
                      <a:r>
                        <a:rPr lang="en-GB" sz="1400" u="none" strike="noStrike" kern="1200" baseline="0" dirty="0">
                          <a:latin typeface="Raleway" panose="020B0503030101060003" pitchFamily="34" charset="0"/>
                        </a:rPr>
                        <a:t>Executive/Senior responsible Owner</a:t>
                      </a:r>
                    </a:p>
                  </a:txBody>
                  <a:tcPr/>
                </a:tc>
                <a:tc>
                  <a:txBody>
                    <a:bodyPr/>
                    <a:lstStyle/>
                    <a:p>
                      <a:pPr>
                        <a:spcBef>
                          <a:spcPts val="200"/>
                        </a:spcBef>
                        <a:spcAft>
                          <a:spcPts val="200"/>
                        </a:spcAft>
                      </a:pPr>
                      <a:r>
                        <a:rPr lang="en-GB" sz="1400" dirty="0">
                          <a:latin typeface="Raleway" panose="020B0503030101060003" pitchFamily="34" charset="0"/>
                        </a:rPr>
                        <a:t>Senior Supplier</a:t>
                      </a:r>
                    </a:p>
                  </a:txBody>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468BA3D0-8259-4DD9-A196-6ABD16C079D6}"/>
              </a:ext>
            </a:extLst>
          </p:cNvPr>
          <p:cNvGraphicFramePr>
            <a:graphicFrameLocks noGrp="1"/>
          </p:cNvGraphicFramePr>
          <p:nvPr/>
        </p:nvGraphicFramePr>
        <p:xfrm>
          <a:off x="68044" y="3715166"/>
          <a:ext cx="2133595" cy="1432560"/>
        </p:xfrm>
        <a:graphic>
          <a:graphicData uri="http://schemas.openxmlformats.org/drawingml/2006/table">
            <a:tbl>
              <a:tblPr firstRow="1" bandRow="1">
                <a:tableStyleId>{F5AB1C69-6EDB-4FF4-983F-18BD219EF322}</a:tableStyleId>
              </a:tblPr>
              <a:tblGrid>
                <a:gridCol w="2133595">
                  <a:extLst>
                    <a:ext uri="{9D8B030D-6E8A-4147-A177-3AD203B41FA5}">
                      <a16:colId xmlns:a16="http://schemas.microsoft.com/office/drawing/2014/main" val="20000"/>
                    </a:ext>
                  </a:extLst>
                </a:gridCol>
              </a:tblGrid>
              <a:tr h="370840">
                <a:tc>
                  <a:txBody>
                    <a:bodyPr/>
                    <a:lstStyle/>
                    <a:p>
                      <a:pPr algn="ctr"/>
                      <a:r>
                        <a:rPr lang="en-GB" dirty="0">
                          <a:solidFill>
                            <a:srgbClr val="FFFFFF"/>
                          </a:solidFill>
                        </a:rPr>
                        <a:t>CHANGE BOARD</a:t>
                      </a:r>
                    </a:p>
                    <a:p>
                      <a:pPr marL="285750" indent="-285750">
                        <a:buFont typeface="Arial" pitchFamily="34" charset="0"/>
                        <a:buChar char="•"/>
                      </a:pPr>
                      <a:r>
                        <a:rPr lang="en-GB" sz="1400" dirty="0">
                          <a:solidFill>
                            <a:srgbClr val="FFFFFF"/>
                          </a:solidFill>
                        </a:rPr>
                        <a:t>Delegated authority</a:t>
                      </a:r>
                    </a:p>
                    <a:p>
                      <a:pPr marL="285750" indent="-285750">
                        <a:buFont typeface="Arial" pitchFamily="34" charset="0"/>
                        <a:buChar char="•"/>
                      </a:pPr>
                      <a:r>
                        <a:rPr lang="en-GB" sz="1400" dirty="0">
                          <a:solidFill>
                            <a:srgbClr val="FFFFFF"/>
                          </a:solidFill>
                        </a:rPr>
                        <a:t>Technical capability</a:t>
                      </a:r>
                    </a:p>
                    <a:p>
                      <a:pPr marL="0" indent="0">
                        <a:buFont typeface="Arial" pitchFamily="34" charset="0"/>
                        <a:buNone/>
                      </a:pPr>
                      <a:endParaRPr lang="en-GB" sz="1400" dirty="0">
                        <a:solidFill>
                          <a:srgbClr val="FFFF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635"/>
                    </a:solidFill>
                  </a:tcPr>
                </a:tc>
                <a:extLst>
                  <a:ext uri="{0D108BD9-81ED-4DB2-BD59-A6C34878D82A}">
                    <a16:rowId xmlns:a16="http://schemas.microsoft.com/office/drawing/2014/main" val="10000"/>
                  </a:ext>
                </a:extLst>
              </a:tr>
            </a:tbl>
          </a:graphicData>
        </a:graphic>
      </p:graphicFrame>
      <p:graphicFrame>
        <p:nvGraphicFramePr>
          <p:cNvPr id="7" name="Table 6">
            <a:extLst>
              <a:ext uri="{FF2B5EF4-FFF2-40B4-BE49-F238E27FC236}">
                <a16:creationId xmlns:a16="http://schemas.microsoft.com/office/drawing/2014/main" id="{B0B79B6D-5086-4E6F-8859-5EF468AFED40}"/>
              </a:ext>
            </a:extLst>
          </p:cNvPr>
          <p:cNvGraphicFramePr>
            <a:graphicFrameLocks noGrp="1"/>
          </p:cNvGraphicFramePr>
          <p:nvPr/>
        </p:nvGraphicFramePr>
        <p:xfrm>
          <a:off x="2506435" y="5015791"/>
          <a:ext cx="2224767" cy="1767840"/>
        </p:xfrm>
        <a:graphic>
          <a:graphicData uri="http://schemas.openxmlformats.org/drawingml/2006/table">
            <a:tbl>
              <a:tblPr firstRow="1" bandRow="1">
                <a:tableStyleId>{F5AB1C69-6EDB-4FF4-983F-18BD219EF322}</a:tableStyleId>
              </a:tblPr>
              <a:tblGrid>
                <a:gridCol w="2224767">
                  <a:extLst>
                    <a:ext uri="{9D8B030D-6E8A-4147-A177-3AD203B41FA5}">
                      <a16:colId xmlns:a16="http://schemas.microsoft.com/office/drawing/2014/main" val="20000"/>
                    </a:ext>
                  </a:extLst>
                </a:gridCol>
              </a:tblGrid>
              <a:tr h="1681621">
                <a:tc>
                  <a:txBody>
                    <a:bodyPr/>
                    <a:lstStyle/>
                    <a:p>
                      <a:pPr algn="ctr"/>
                      <a:r>
                        <a:rPr lang="en-GB" dirty="0">
                          <a:solidFill>
                            <a:schemeClr val="tx1"/>
                          </a:solidFill>
                        </a:rPr>
                        <a:t>PROJECT MANAGEMENT OFFICE</a:t>
                      </a:r>
                    </a:p>
                    <a:p>
                      <a:pPr marL="285750" indent="-285750">
                        <a:buFont typeface="Arial" pitchFamily="34" charset="0"/>
                        <a:buChar char="•"/>
                      </a:pPr>
                      <a:r>
                        <a:rPr lang="en-GB" sz="1400" dirty="0">
                          <a:solidFill>
                            <a:schemeClr val="tx1"/>
                          </a:solidFill>
                        </a:rPr>
                        <a:t>Admin support</a:t>
                      </a:r>
                    </a:p>
                    <a:p>
                      <a:pPr marL="285750" indent="-285750">
                        <a:buFont typeface="Arial" pitchFamily="34" charset="0"/>
                        <a:buChar char="•"/>
                      </a:pPr>
                      <a:r>
                        <a:rPr lang="en-GB" sz="1400" dirty="0">
                          <a:solidFill>
                            <a:schemeClr val="tx1"/>
                          </a:solidFill>
                        </a:rPr>
                        <a:t>Technical support</a:t>
                      </a:r>
                    </a:p>
                    <a:p>
                      <a:pPr marL="285750" indent="-285750">
                        <a:buFont typeface="Arial" pitchFamily="34" charset="0"/>
                        <a:buChar char="•"/>
                      </a:pPr>
                      <a:r>
                        <a:rPr lang="en-GB" sz="1400" dirty="0">
                          <a:solidFill>
                            <a:schemeClr val="tx1"/>
                          </a:solidFill>
                        </a:rPr>
                        <a:t>Configuration management</a:t>
                      </a:r>
                    </a:p>
                  </a:txBody>
                  <a:tcPr>
                    <a:solidFill>
                      <a:schemeClr val="accent6">
                        <a:lumMod val="50000"/>
                      </a:schemeClr>
                    </a:solidFill>
                  </a:tcPr>
                </a:tc>
                <a:extLst>
                  <a:ext uri="{0D108BD9-81ED-4DB2-BD59-A6C34878D82A}">
                    <a16:rowId xmlns:a16="http://schemas.microsoft.com/office/drawing/2014/main" val="10000"/>
                  </a:ext>
                </a:extLst>
              </a:tr>
            </a:tbl>
          </a:graphicData>
        </a:graphic>
      </p:graphicFrame>
      <p:graphicFrame>
        <p:nvGraphicFramePr>
          <p:cNvPr id="8" name="Table 7">
            <a:extLst>
              <a:ext uri="{FF2B5EF4-FFF2-40B4-BE49-F238E27FC236}">
                <a16:creationId xmlns:a16="http://schemas.microsoft.com/office/drawing/2014/main" id="{E1D8262D-52C9-4422-8CC4-71D4D013FB73}"/>
              </a:ext>
            </a:extLst>
          </p:cNvPr>
          <p:cNvGraphicFramePr>
            <a:graphicFrameLocks noGrp="1"/>
          </p:cNvGraphicFramePr>
          <p:nvPr/>
        </p:nvGraphicFramePr>
        <p:xfrm>
          <a:off x="3644401" y="4016275"/>
          <a:ext cx="2795954" cy="426427"/>
        </p:xfrm>
        <a:graphic>
          <a:graphicData uri="http://schemas.openxmlformats.org/drawingml/2006/table">
            <a:tbl>
              <a:tblPr firstRow="1" bandRow="1">
                <a:tableStyleId>{3C2FFA5D-87B4-456A-9821-1D502468CF0F}</a:tableStyleId>
              </a:tblPr>
              <a:tblGrid>
                <a:gridCol w="2795954">
                  <a:extLst>
                    <a:ext uri="{9D8B030D-6E8A-4147-A177-3AD203B41FA5}">
                      <a16:colId xmlns:a16="http://schemas.microsoft.com/office/drawing/2014/main" val="20000"/>
                    </a:ext>
                  </a:extLst>
                </a:gridCol>
              </a:tblGrid>
              <a:tr h="426427">
                <a:tc>
                  <a:txBody>
                    <a:bodyPr/>
                    <a:lstStyle/>
                    <a:p>
                      <a:pPr algn="ctr"/>
                      <a:r>
                        <a:rPr lang="en-GB" dirty="0"/>
                        <a:t>PROJECT MANAGER</a:t>
                      </a:r>
                    </a:p>
                  </a:txBody>
                  <a:tcPr/>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4B7778DE-A5BD-49DE-9F9C-74B4BCF2BE91}"/>
              </a:ext>
            </a:extLst>
          </p:cNvPr>
          <p:cNvGraphicFramePr>
            <a:graphicFrameLocks noGrp="1"/>
          </p:cNvGraphicFramePr>
          <p:nvPr/>
        </p:nvGraphicFramePr>
        <p:xfrm>
          <a:off x="4930381" y="5010791"/>
          <a:ext cx="1594339" cy="640080"/>
        </p:xfrm>
        <a:graphic>
          <a:graphicData uri="http://schemas.openxmlformats.org/drawingml/2006/table">
            <a:tbl>
              <a:tblPr firstRow="1" bandRow="1">
                <a:tableStyleId>{35758FB7-9AC5-4552-8A53-C91805E547FA}</a:tableStyleId>
              </a:tblPr>
              <a:tblGrid>
                <a:gridCol w="1594339">
                  <a:extLst>
                    <a:ext uri="{9D8B030D-6E8A-4147-A177-3AD203B41FA5}">
                      <a16:colId xmlns:a16="http://schemas.microsoft.com/office/drawing/2014/main" val="20000"/>
                    </a:ext>
                  </a:extLst>
                </a:gridCol>
              </a:tblGrid>
              <a:tr h="426427">
                <a:tc>
                  <a:txBody>
                    <a:bodyPr/>
                    <a:lstStyle/>
                    <a:p>
                      <a:pPr algn="ctr"/>
                      <a:r>
                        <a:rPr lang="en-GB" dirty="0"/>
                        <a:t>TEAM MANAGER</a:t>
                      </a:r>
                    </a:p>
                  </a:txBody>
                  <a:tcPr/>
                </a:tc>
                <a:extLst>
                  <a:ext uri="{0D108BD9-81ED-4DB2-BD59-A6C34878D82A}">
                    <a16:rowId xmlns:a16="http://schemas.microsoft.com/office/drawing/2014/main" val="10000"/>
                  </a:ext>
                </a:extLst>
              </a:tr>
            </a:tbl>
          </a:graphicData>
        </a:graphic>
      </p:graphicFrame>
      <p:graphicFrame>
        <p:nvGraphicFramePr>
          <p:cNvPr id="10" name="Table 9">
            <a:extLst>
              <a:ext uri="{FF2B5EF4-FFF2-40B4-BE49-F238E27FC236}">
                <a16:creationId xmlns:a16="http://schemas.microsoft.com/office/drawing/2014/main" id="{F8E9BA5D-399C-40A6-8CA6-CFEB3FD58544}"/>
              </a:ext>
            </a:extLst>
          </p:cNvPr>
          <p:cNvGraphicFramePr>
            <a:graphicFrameLocks noGrp="1"/>
          </p:cNvGraphicFramePr>
          <p:nvPr/>
        </p:nvGraphicFramePr>
        <p:xfrm>
          <a:off x="6873481" y="5010791"/>
          <a:ext cx="1594339" cy="640080"/>
        </p:xfrm>
        <a:graphic>
          <a:graphicData uri="http://schemas.openxmlformats.org/drawingml/2006/table">
            <a:tbl>
              <a:tblPr firstRow="1" bandRow="1">
                <a:tableStyleId>{35758FB7-9AC5-4552-8A53-C91805E547FA}</a:tableStyleId>
              </a:tblPr>
              <a:tblGrid>
                <a:gridCol w="1594339">
                  <a:extLst>
                    <a:ext uri="{9D8B030D-6E8A-4147-A177-3AD203B41FA5}">
                      <a16:colId xmlns:a16="http://schemas.microsoft.com/office/drawing/2014/main" val="20000"/>
                    </a:ext>
                  </a:extLst>
                </a:gridCol>
              </a:tblGrid>
              <a:tr h="426427">
                <a:tc>
                  <a:txBody>
                    <a:bodyPr/>
                    <a:lstStyle/>
                    <a:p>
                      <a:pPr algn="ctr"/>
                      <a:r>
                        <a:rPr lang="en-GB" dirty="0"/>
                        <a:t>TEAM MANAGER</a:t>
                      </a:r>
                    </a:p>
                  </a:txBody>
                  <a:tcPr/>
                </a:tc>
                <a:extLst>
                  <a:ext uri="{0D108BD9-81ED-4DB2-BD59-A6C34878D82A}">
                    <a16:rowId xmlns:a16="http://schemas.microsoft.com/office/drawing/2014/main" val="10000"/>
                  </a:ext>
                </a:extLst>
              </a:tr>
            </a:tbl>
          </a:graphicData>
        </a:graphic>
      </p:graphicFrame>
      <p:graphicFrame>
        <p:nvGraphicFramePr>
          <p:cNvPr id="11" name="Table 10">
            <a:extLst>
              <a:ext uri="{FF2B5EF4-FFF2-40B4-BE49-F238E27FC236}">
                <a16:creationId xmlns:a16="http://schemas.microsoft.com/office/drawing/2014/main" id="{863FB617-3007-407D-BAEA-D8CBCD67609E}"/>
              </a:ext>
            </a:extLst>
          </p:cNvPr>
          <p:cNvGraphicFramePr>
            <a:graphicFrameLocks noGrp="1"/>
          </p:cNvGraphicFramePr>
          <p:nvPr/>
        </p:nvGraphicFramePr>
        <p:xfrm>
          <a:off x="4930381" y="5965577"/>
          <a:ext cx="1594339" cy="640080"/>
        </p:xfrm>
        <a:graphic>
          <a:graphicData uri="http://schemas.openxmlformats.org/drawingml/2006/table">
            <a:tbl>
              <a:tblPr firstRow="1" bandRow="1">
                <a:tableStyleId>{FABFCF23-3B69-468F-B69F-88F6DE6A72F2}</a:tableStyleId>
              </a:tblPr>
              <a:tblGrid>
                <a:gridCol w="1594339">
                  <a:extLst>
                    <a:ext uri="{9D8B030D-6E8A-4147-A177-3AD203B41FA5}">
                      <a16:colId xmlns:a16="http://schemas.microsoft.com/office/drawing/2014/main" val="20000"/>
                    </a:ext>
                  </a:extLst>
                </a:gridCol>
              </a:tblGrid>
              <a:tr h="426427">
                <a:tc>
                  <a:txBody>
                    <a:bodyPr/>
                    <a:lstStyle/>
                    <a:p>
                      <a:pPr algn="ctr"/>
                      <a:r>
                        <a:rPr lang="en-GB" dirty="0">
                          <a:solidFill>
                            <a:schemeClr val="tx1"/>
                          </a:solidFill>
                        </a:rPr>
                        <a:t>TEAM MEMBERS</a:t>
                      </a:r>
                    </a:p>
                  </a:txBody>
                  <a:tcP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12" name="Table 11">
            <a:extLst>
              <a:ext uri="{FF2B5EF4-FFF2-40B4-BE49-F238E27FC236}">
                <a16:creationId xmlns:a16="http://schemas.microsoft.com/office/drawing/2014/main" id="{90E207E1-EBA9-4A7E-9B1C-D03898D76BF8}"/>
              </a:ext>
            </a:extLst>
          </p:cNvPr>
          <p:cNvGraphicFramePr>
            <a:graphicFrameLocks noGrp="1"/>
          </p:cNvGraphicFramePr>
          <p:nvPr/>
        </p:nvGraphicFramePr>
        <p:xfrm>
          <a:off x="6873481" y="5965577"/>
          <a:ext cx="1594339" cy="640080"/>
        </p:xfrm>
        <a:graphic>
          <a:graphicData uri="http://schemas.openxmlformats.org/drawingml/2006/table">
            <a:tbl>
              <a:tblPr firstRow="1" bandRow="1">
                <a:tableStyleId>{FABFCF23-3B69-468F-B69F-88F6DE6A72F2}</a:tableStyleId>
              </a:tblPr>
              <a:tblGrid>
                <a:gridCol w="1594339">
                  <a:extLst>
                    <a:ext uri="{9D8B030D-6E8A-4147-A177-3AD203B41FA5}">
                      <a16:colId xmlns:a16="http://schemas.microsoft.com/office/drawing/2014/main" val="20000"/>
                    </a:ext>
                  </a:extLst>
                </a:gridCol>
              </a:tblGrid>
              <a:tr h="426427">
                <a:tc>
                  <a:txBody>
                    <a:bodyPr/>
                    <a:lstStyle/>
                    <a:p>
                      <a:pPr algn="ctr"/>
                      <a:r>
                        <a:rPr lang="en-GB" dirty="0">
                          <a:solidFill>
                            <a:schemeClr val="tx1"/>
                          </a:solidFill>
                        </a:rPr>
                        <a:t>TEAM MEMBERS</a:t>
                      </a:r>
                    </a:p>
                  </a:txBody>
                  <a:tcPr>
                    <a:solidFill>
                      <a:schemeClr val="accent1">
                        <a:lumMod val="40000"/>
                        <a:lumOff val="60000"/>
                      </a:schemeClr>
                    </a:solidFill>
                  </a:tcPr>
                </a:tc>
                <a:extLst>
                  <a:ext uri="{0D108BD9-81ED-4DB2-BD59-A6C34878D82A}">
                    <a16:rowId xmlns:a16="http://schemas.microsoft.com/office/drawing/2014/main" val="10000"/>
                  </a:ext>
                </a:extLst>
              </a:tr>
            </a:tbl>
          </a:graphicData>
        </a:graphic>
      </p:graphicFrame>
      <p:cxnSp>
        <p:nvCxnSpPr>
          <p:cNvPr id="13" name="Straight Connector 12">
            <a:extLst>
              <a:ext uri="{FF2B5EF4-FFF2-40B4-BE49-F238E27FC236}">
                <a16:creationId xmlns:a16="http://schemas.microsoft.com/office/drawing/2014/main" id="{B6D43F42-7E2A-4C81-AE9D-D62647EAFBCB}"/>
              </a:ext>
              <a:ext uri="{C183D7F6-B498-43B3-948B-1728B52AA6E4}">
                <adec:decorative xmlns:adec="http://schemas.microsoft.com/office/drawing/2017/decorative" val="1"/>
              </a:ext>
            </a:extLst>
          </p:cNvPr>
          <p:cNvCxnSpPr>
            <a:stCxn id="9" idx="2"/>
            <a:endCxn id="11" idx="0"/>
          </p:cNvCxnSpPr>
          <p:nvPr/>
        </p:nvCxnSpPr>
        <p:spPr>
          <a:xfrm>
            <a:off x="5727550" y="5650871"/>
            <a:ext cx="0" cy="314706"/>
          </a:xfrm>
          <a:prstGeom prst="line">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F69EB86-B696-4194-98A6-2DAAD25715EE}"/>
              </a:ext>
              <a:ext uri="{C183D7F6-B498-43B3-948B-1728B52AA6E4}">
                <adec:decorative xmlns:adec="http://schemas.microsoft.com/office/drawing/2017/decorative" val="1"/>
              </a:ext>
            </a:extLst>
          </p:cNvPr>
          <p:cNvCxnSpPr>
            <a:stCxn id="10" idx="2"/>
            <a:endCxn id="12" idx="0"/>
          </p:cNvCxnSpPr>
          <p:nvPr/>
        </p:nvCxnSpPr>
        <p:spPr>
          <a:xfrm>
            <a:off x="7670650" y="5650871"/>
            <a:ext cx="0" cy="314706"/>
          </a:xfrm>
          <a:prstGeom prst="line">
            <a:avLst/>
          </a:prstGeom>
          <a:ln>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5" name="Elbow Connector 22">
            <a:extLst>
              <a:ext uri="{FF2B5EF4-FFF2-40B4-BE49-F238E27FC236}">
                <a16:creationId xmlns:a16="http://schemas.microsoft.com/office/drawing/2014/main" id="{9B43E3DE-0ABD-493E-AD05-2FB994658337}"/>
              </a:ext>
              <a:ext uri="{C183D7F6-B498-43B3-948B-1728B52AA6E4}">
                <adec:decorative xmlns:adec="http://schemas.microsoft.com/office/drawing/2017/decorative" val="1"/>
              </a:ext>
            </a:extLst>
          </p:cNvPr>
          <p:cNvCxnSpPr>
            <a:cxnSpLocks/>
            <a:stCxn id="8" idx="2"/>
            <a:endCxn id="9" idx="0"/>
          </p:cNvCxnSpPr>
          <p:nvPr/>
        </p:nvCxnSpPr>
        <p:spPr>
          <a:xfrm rot="16200000" flipH="1">
            <a:off x="5100920" y="4384160"/>
            <a:ext cx="568089" cy="685172"/>
          </a:xfrm>
          <a:prstGeom prst="bentConnector3">
            <a:avLst>
              <a:gd name="adj1" fmla="val 50000"/>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6" name="Elbow Connector 25">
            <a:extLst>
              <a:ext uri="{FF2B5EF4-FFF2-40B4-BE49-F238E27FC236}">
                <a16:creationId xmlns:a16="http://schemas.microsoft.com/office/drawing/2014/main" id="{952E2163-447F-40DA-93BC-1FF21B9CDB33}"/>
              </a:ext>
              <a:ext uri="{C183D7F6-B498-43B3-948B-1728B52AA6E4}">
                <adec:decorative xmlns:adec="http://schemas.microsoft.com/office/drawing/2017/decorative" val="1"/>
              </a:ext>
            </a:extLst>
          </p:cNvPr>
          <p:cNvCxnSpPr>
            <a:cxnSpLocks/>
            <a:stCxn id="8" idx="2"/>
            <a:endCxn id="10" idx="0"/>
          </p:cNvCxnSpPr>
          <p:nvPr/>
        </p:nvCxnSpPr>
        <p:spPr>
          <a:xfrm rot="16200000" flipH="1">
            <a:off x="6072470" y="3412610"/>
            <a:ext cx="568089" cy="2628272"/>
          </a:xfrm>
          <a:prstGeom prst="bentConnector3">
            <a:avLst>
              <a:gd name="adj1" fmla="val 50000"/>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079CB95-CC35-4035-9D63-65B409B10D9F}"/>
              </a:ext>
              <a:ext uri="{C183D7F6-B498-43B3-948B-1728B52AA6E4}">
                <adec:decorative xmlns:adec="http://schemas.microsoft.com/office/drawing/2017/decorative" val="1"/>
              </a:ext>
            </a:extLst>
          </p:cNvPr>
          <p:cNvCxnSpPr>
            <a:cxnSpLocks/>
            <a:stCxn id="5" idx="2"/>
            <a:endCxn id="8" idx="0"/>
          </p:cNvCxnSpPr>
          <p:nvPr/>
        </p:nvCxnSpPr>
        <p:spPr>
          <a:xfrm>
            <a:off x="5036949" y="3603961"/>
            <a:ext cx="5429" cy="412314"/>
          </a:xfrm>
          <a:prstGeom prst="line">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18" name="Elbow Connector 37">
            <a:extLst>
              <a:ext uri="{FF2B5EF4-FFF2-40B4-BE49-F238E27FC236}">
                <a16:creationId xmlns:a16="http://schemas.microsoft.com/office/drawing/2014/main" id="{ECFCF19D-A7BC-457F-A3D8-2CB7B23011A0}"/>
              </a:ext>
              <a:ext uri="{C183D7F6-B498-43B3-948B-1728B52AA6E4}">
                <adec:decorative xmlns:adec="http://schemas.microsoft.com/office/drawing/2017/decorative" val="1"/>
              </a:ext>
            </a:extLst>
          </p:cNvPr>
          <p:cNvCxnSpPr>
            <a:cxnSpLocks/>
            <a:stCxn id="5" idx="1"/>
            <a:endCxn id="6" idx="0"/>
          </p:cNvCxnSpPr>
          <p:nvPr/>
        </p:nvCxnSpPr>
        <p:spPr>
          <a:xfrm rot="10800000" flipH="1" flipV="1">
            <a:off x="588667" y="2798318"/>
            <a:ext cx="546173" cy="916848"/>
          </a:xfrm>
          <a:prstGeom prst="bentConnector4">
            <a:avLst>
              <a:gd name="adj1" fmla="val -41855"/>
              <a:gd name="adj2" fmla="val 93935"/>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7" name="Table 26">
            <a:extLst>
              <a:ext uri="{FF2B5EF4-FFF2-40B4-BE49-F238E27FC236}">
                <a16:creationId xmlns:a16="http://schemas.microsoft.com/office/drawing/2014/main" id="{5E5ABF7B-F292-4BB8-A496-06B907CBC98E}"/>
              </a:ext>
            </a:extLst>
          </p:cNvPr>
          <p:cNvGraphicFramePr>
            <a:graphicFrameLocks noGrp="1"/>
          </p:cNvGraphicFramePr>
          <p:nvPr/>
        </p:nvGraphicFramePr>
        <p:xfrm>
          <a:off x="3271633" y="1339846"/>
          <a:ext cx="3541491" cy="426427"/>
        </p:xfrm>
        <a:graphic>
          <a:graphicData uri="http://schemas.openxmlformats.org/drawingml/2006/table">
            <a:tbl>
              <a:tblPr firstRow="1" bandRow="1">
                <a:effectLst>
                  <a:outerShdw blurRad="50800" dist="38100" dir="8100000" algn="tr" rotWithShape="0">
                    <a:prstClr val="black">
                      <a:alpha val="40000"/>
                    </a:prstClr>
                  </a:outerShdw>
                </a:effectLst>
                <a:tableStyleId>{3C2FFA5D-87B4-456A-9821-1D502468CF0F}</a:tableStyleId>
              </a:tblPr>
              <a:tblGrid>
                <a:gridCol w="3541491">
                  <a:extLst>
                    <a:ext uri="{9D8B030D-6E8A-4147-A177-3AD203B41FA5}">
                      <a16:colId xmlns:a16="http://schemas.microsoft.com/office/drawing/2014/main" val="20000"/>
                    </a:ext>
                  </a:extLst>
                </a:gridCol>
              </a:tblGrid>
              <a:tr h="426427">
                <a:tc>
                  <a:txBody>
                    <a:bodyPr/>
                    <a:lstStyle/>
                    <a:p>
                      <a:pPr algn="ctr"/>
                      <a:r>
                        <a:rPr lang="en-GB" dirty="0"/>
                        <a:t>PROGRAMME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extLst>
                  <a:ext uri="{0D108BD9-81ED-4DB2-BD59-A6C34878D82A}">
                    <a16:rowId xmlns:a16="http://schemas.microsoft.com/office/drawing/2014/main" val="10000"/>
                  </a:ext>
                </a:extLst>
              </a:tr>
            </a:tbl>
          </a:graphicData>
        </a:graphic>
      </p:graphicFrame>
      <p:cxnSp>
        <p:nvCxnSpPr>
          <p:cNvPr id="29" name="Straight Arrow Connector 28">
            <a:extLst>
              <a:ext uri="{FF2B5EF4-FFF2-40B4-BE49-F238E27FC236}">
                <a16:creationId xmlns:a16="http://schemas.microsoft.com/office/drawing/2014/main" id="{E1D13AD7-08A3-4F2A-935B-196F0B4D96E2}"/>
              </a:ext>
              <a:ext uri="{C183D7F6-B498-43B3-948B-1728B52AA6E4}">
                <adec:decorative xmlns:adec="http://schemas.microsoft.com/office/drawing/2017/decorative" val="1"/>
              </a:ext>
            </a:extLst>
          </p:cNvPr>
          <p:cNvCxnSpPr>
            <a:cxnSpLocks/>
            <a:stCxn id="27" idx="2"/>
            <a:endCxn id="5" idx="0"/>
          </p:cNvCxnSpPr>
          <p:nvPr/>
        </p:nvCxnSpPr>
        <p:spPr>
          <a:xfrm flipH="1">
            <a:off x="5036949" y="1766273"/>
            <a:ext cx="5429" cy="226403"/>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30" name="Table 29">
            <a:extLst>
              <a:ext uri="{FF2B5EF4-FFF2-40B4-BE49-F238E27FC236}">
                <a16:creationId xmlns:a16="http://schemas.microsoft.com/office/drawing/2014/main" id="{79C56BDC-3A03-469F-AF80-5AD0CF10F98D}"/>
              </a:ext>
            </a:extLst>
          </p:cNvPr>
          <p:cNvGraphicFramePr>
            <a:graphicFrameLocks noGrp="1"/>
          </p:cNvGraphicFramePr>
          <p:nvPr/>
        </p:nvGraphicFramePr>
        <p:xfrm>
          <a:off x="10255387" y="2347039"/>
          <a:ext cx="1610442" cy="914400"/>
        </p:xfrm>
        <a:graphic>
          <a:graphicData uri="http://schemas.openxmlformats.org/drawingml/2006/table">
            <a:tbl>
              <a:tblPr firstRow="1" bandRow="1">
                <a:tableStyleId>{3C2FFA5D-87B4-456A-9821-1D502468CF0F}</a:tableStyleId>
              </a:tblPr>
              <a:tblGrid>
                <a:gridCol w="1610442">
                  <a:extLst>
                    <a:ext uri="{9D8B030D-6E8A-4147-A177-3AD203B41FA5}">
                      <a16:colId xmlns:a16="http://schemas.microsoft.com/office/drawing/2014/main" val="20000"/>
                    </a:ext>
                  </a:extLst>
                </a:gridCol>
              </a:tblGrid>
              <a:tr h="426427">
                <a:tc>
                  <a:txBody>
                    <a:bodyPr/>
                    <a:lstStyle/>
                    <a:p>
                      <a:pPr algn="ctr"/>
                      <a:r>
                        <a:rPr lang="en-GB" dirty="0"/>
                        <a:t>TECHNICAL ADVISORY GROUP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90000"/>
                        <a:lumOff val="10000"/>
                      </a:schemeClr>
                    </a:solidFill>
                  </a:tcPr>
                </a:tc>
                <a:extLst>
                  <a:ext uri="{0D108BD9-81ED-4DB2-BD59-A6C34878D82A}">
                    <a16:rowId xmlns:a16="http://schemas.microsoft.com/office/drawing/2014/main" val="10000"/>
                  </a:ext>
                </a:extLst>
              </a:tr>
            </a:tbl>
          </a:graphicData>
        </a:graphic>
      </p:graphicFrame>
      <p:cxnSp>
        <p:nvCxnSpPr>
          <p:cNvPr id="32" name="Straight Arrow Connector 31">
            <a:extLst>
              <a:ext uri="{FF2B5EF4-FFF2-40B4-BE49-F238E27FC236}">
                <a16:creationId xmlns:a16="http://schemas.microsoft.com/office/drawing/2014/main" id="{6BF235C0-3973-4208-9391-C3651E9B7B98}"/>
              </a:ext>
              <a:ext uri="{C183D7F6-B498-43B3-948B-1728B52AA6E4}">
                <adec:decorative xmlns:adec="http://schemas.microsoft.com/office/drawing/2017/decorative" val="1"/>
              </a:ext>
            </a:extLst>
          </p:cNvPr>
          <p:cNvCxnSpPr>
            <a:cxnSpLocks/>
            <a:stCxn id="30" idx="1"/>
            <a:endCxn id="5" idx="3"/>
          </p:cNvCxnSpPr>
          <p:nvPr/>
        </p:nvCxnSpPr>
        <p:spPr>
          <a:xfrm flipH="1" flipV="1">
            <a:off x="9485231" y="2798318"/>
            <a:ext cx="770156" cy="5921"/>
          </a:xfrm>
          <a:prstGeom prst="straightConnector1">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9" name="Elbow Connector 25">
            <a:extLst>
              <a:ext uri="{FF2B5EF4-FFF2-40B4-BE49-F238E27FC236}">
                <a16:creationId xmlns:a16="http://schemas.microsoft.com/office/drawing/2014/main" id="{F17E244C-85C6-4143-8189-CD5C9EED0D4E}"/>
              </a:ext>
              <a:ext uri="{C183D7F6-B498-43B3-948B-1728B52AA6E4}">
                <adec:decorative xmlns:adec="http://schemas.microsoft.com/office/drawing/2017/decorative" val="1"/>
              </a:ext>
            </a:extLst>
          </p:cNvPr>
          <p:cNvCxnSpPr>
            <a:cxnSpLocks/>
            <a:stCxn id="8" idx="2"/>
            <a:endCxn id="7" idx="0"/>
          </p:cNvCxnSpPr>
          <p:nvPr/>
        </p:nvCxnSpPr>
        <p:spPr>
          <a:xfrm rot="5400000">
            <a:off x="4044054" y="4017466"/>
            <a:ext cx="573089" cy="1423560"/>
          </a:xfrm>
          <a:prstGeom prst="bentConnector3">
            <a:avLst>
              <a:gd name="adj1" fmla="val 50000"/>
            </a:avLst>
          </a:prstGeom>
          <a:ln w="28575">
            <a:solidFill>
              <a:schemeClr val="tx1"/>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grpSp>
        <p:nvGrpSpPr>
          <p:cNvPr id="28" name="Group 27" descr="Team &amp; Organisation">
            <a:extLst>
              <a:ext uri="{FF2B5EF4-FFF2-40B4-BE49-F238E27FC236}">
                <a16:creationId xmlns:a16="http://schemas.microsoft.com/office/drawing/2014/main" id="{BE45AEB9-BF6B-4144-8B2C-5B4E3217A2BF}"/>
              </a:ext>
            </a:extLst>
          </p:cNvPr>
          <p:cNvGrpSpPr/>
          <p:nvPr/>
        </p:nvGrpSpPr>
        <p:grpSpPr>
          <a:xfrm>
            <a:off x="1710863" y="150510"/>
            <a:ext cx="1449093" cy="1429852"/>
            <a:chOff x="16272" y="1522747"/>
            <a:chExt cx="1473265" cy="1537678"/>
          </a:xfrm>
        </p:grpSpPr>
        <p:sp>
          <p:nvSpPr>
            <p:cNvPr id="31" name="Oval 30">
              <a:extLst>
                <a:ext uri="{FF2B5EF4-FFF2-40B4-BE49-F238E27FC236}">
                  <a16:creationId xmlns:a16="http://schemas.microsoft.com/office/drawing/2014/main" id="{71301F0C-CF77-4294-ADC9-9A1F8A49EA64}"/>
                </a:ext>
              </a:extLst>
            </p:cNvPr>
            <p:cNvSpPr/>
            <p:nvPr/>
          </p:nvSpPr>
          <p:spPr>
            <a:xfrm>
              <a:off x="18274" y="1522747"/>
              <a:ext cx="1471263" cy="1537678"/>
            </a:xfrm>
            <a:prstGeom prst="ellipse">
              <a:avLst/>
            </a:prstGeom>
            <a:solidFill>
              <a:srgbClr val="F880A7"/>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32">
              <a:extLst>
                <a:ext uri="{FF2B5EF4-FFF2-40B4-BE49-F238E27FC236}">
                  <a16:creationId xmlns:a16="http://schemas.microsoft.com/office/drawing/2014/main" id="{DEB88B9F-2444-4E92-ACFF-86700123072D}"/>
                </a:ext>
              </a:extLst>
            </p:cNvPr>
            <p:cNvSpPr txBox="1"/>
            <p:nvPr/>
          </p:nvSpPr>
          <p:spPr>
            <a:xfrm>
              <a:off x="16272" y="1600811"/>
              <a:ext cx="1462202" cy="628873"/>
            </a:xfrm>
            <a:prstGeom prst="rect">
              <a:avLst/>
            </a:prstGeom>
            <a:noFill/>
          </p:spPr>
          <p:txBody>
            <a:bodyPr wrap="square" rtlCol="0">
              <a:spAutoFit/>
            </a:bodyPr>
            <a:lstStyle/>
            <a:p>
              <a:pPr algn="ctr"/>
              <a:r>
                <a:rPr lang="en-GB" sz="1600" b="1" dirty="0">
                  <a:solidFill>
                    <a:schemeClr val="tx1">
                      <a:lumMod val="90000"/>
                      <a:lumOff val="10000"/>
                    </a:schemeClr>
                  </a:solidFill>
                  <a:latin typeface="Raleway" panose="020B0503030101060003" pitchFamily="34" charset="0"/>
                </a:rPr>
                <a:t>Team &amp;</a:t>
              </a:r>
              <a:endParaRPr lang="en-GB" sz="900" dirty="0">
                <a:solidFill>
                  <a:schemeClr val="tx1">
                    <a:lumMod val="90000"/>
                    <a:lumOff val="10000"/>
                  </a:schemeClr>
                </a:solidFill>
                <a:latin typeface="Raleway" panose="020B0503030101060003" pitchFamily="34" charset="0"/>
              </a:endParaRPr>
            </a:p>
            <a:p>
              <a:pPr algn="ctr"/>
              <a:r>
                <a:rPr lang="en-GB" sz="1600" b="1" dirty="0">
                  <a:solidFill>
                    <a:schemeClr val="tx1">
                      <a:lumMod val="90000"/>
                      <a:lumOff val="10000"/>
                    </a:schemeClr>
                  </a:solidFill>
                  <a:latin typeface="Raleway" panose="020B0503030101060003" pitchFamily="34" charset="0"/>
                </a:rPr>
                <a:t>Organisation </a:t>
              </a:r>
              <a:endParaRPr lang="en-GB" sz="900" dirty="0">
                <a:solidFill>
                  <a:schemeClr val="tx1">
                    <a:lumMod val="90000"/>
                    <a:lumOff val="10000"/>
                  </a:schemeClr>
                </a:solidFill>
                <a:latin typeface="Raleway" panose="020B0503030101060003" pitchFamily="34" charset="0"/>
              </a:endParaRPr>
            </a:p>
          </p:txBody>
        </p:sp>
        <p:pic>
          <p:nvPicPr>
            <p:cNvPr id="34" name="Graphic 33" descr="Resource">
              <a:extLst>
                <a:ext uri="{FF2B5EF4-FFF2-40B4-BE49-F238E27FC236}">
                  <a16:creationId xmlns:a16="http://schemas.microsoft.com/office/drawing/2014/main" id="{2D1783EF-2CD2-4CCB-AF8A-CA63EBCC52A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2937" y="2258230"/>
              <a:ext cx="632547" cy="632547"/>
            </a:xfrm>
            <a:prstGeom prst="rect">
              <a:avLst/>
            </a:prstGeom>
          </p:spPr>
        </p:pic>
      </p:grpSp>
    </p:spTree>
    <p:extLst>
      <p:ext uri="{BB962C8B-B14F-4D97-AF65-F5344CB8AC3E}">
        <p14:creationId xmlns:p14="http://schemas.microsoft.com/office/powerpoint/2010/main" val="386870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A29B-AC05-41C4-8CBE-07CA9796AC54}"/>
              </a:ext>
            </a:extLst>
          </p:cNvPr>
          <p:cNvSpPr>
            <a:spLocks noGrp="1"/>
          </p:cNvSpPr>
          <p:nvPr>
            <p:ph type="title"/>
          </p:nvPr>
        </p:nvSpPr>
        <p:spPr>
          <a:xfrm>
            <a:off x="3171985" y="61306"/>
            <a:ext cx="6498957" cy="1325563"/>
          </a:xfrm>
        </p:spPr>
        <p:txBody>
          <a:bodyPr>
            <a:normAutofit fontScale="90000"/>
          </a:bodyPr>
          <a:lstStyle/>
          <a:p>
            <a:r>
              <a:rPr lang="en-GB" dirty="0"/>
              <a:t>Things to have in place, to aid team collaboration…</a:t>
            </a:r>
          </a:p>
        </p:txBody>
      </p:sp>
      <p:sp>
        <p:nvSpPr>
          <p:cNvPr id="3" name="Content Placeholder 2">
            <a:extLst>
              <a:ext uri="{FF2B5EF4-FFF2-40B4-BE49-F238E27FC236}">
                <a16:creationId xmlns:a16="http://schemas.microsoft.com/office/drawing/2014/main" id="{6D5B97BF-A8E9-4063-966C-7075CFB387AB}"/>
              </a:ext>
            </a:extLst>
          </p:cNvPr>
          <p:cNvSpPr>
            <a:spLocks noGrp="1"/>
          </p:cNvSpPr>
          <p:nvPr>
            <p:ph idx="1"/>
          </p:nvPr>
        </p:nvSpPr>
        <p:spPr>
          <a:xfrm>
            <a:off x="838200" y="1825625"/>
            <a:ext cx="10515600" cy="4910972"/>
          </a:xfrm>
        </p:spPr>
        <p:txBody>
          <a:bodyPr>
            <a:normAutofit fontScale="70000" lnSpcReduction="20000"/>
          </a:bodyPr>
          <a:lstStyle/>
          <a:p>
            <a:r>
              <a:rPr lang="en-US" b="1" dirty="0">
                <a:solidFill>
                  <a:srgbClr val="00B0F0"/>
                </a:solidFill>
              </a:rPr>
              <a:t>Team agreements</a:t>
            </a:r>
            <a:r>
              <a:rPr lang="en-US" dirty="0"/>
              <a:t> - set of </a:t>
            </a:r>
            <a:r>
              <a:rPr lang="en-US" dirty="0" err="1"/>
              <a:t>behavioural</a:t>
            </a:r>
            <a:r>
              <a:rPr lang="en-US" dirty="0"/>
              <a:t> parameters and working norms established by the project team and upheld individual and project team commitment.  created at the beginning and evolve over time as project team work together and identify norms and </a:t>
            </a:r>
            <a:r>
              <a:rPr lang="en-US" dirty="0" err="1"/>
              <a:t>behaviour</a:t>
            </a:r>
            <a:r>
              <a:rPr lang="en-US" dirty="0"/>
              <a:t>.</a:t>
            </a:r>
          </a:p>
          <a:p>
            <a:r>
              <a:rPr lang="en-US" b="1" dirty="0" err="1">
                <a:solidFill>
                  <a:srgbClr val="00B0F0"/>
                </a:solidFill>
              </a:rPr>
              <a:t>Organisational</a:t>
            </a:r>
            <a:r>
              <a:rPr lang="en-US" b="1" dirty="0">
                <a:solidFill>
                  <a:srgbClr val="00B0F0"/>
                </a:solidFill>
              </a:rPr>
              <a:t> structures </a:t>
            </a:r>
            <a:r>
              <a:rPr lang="en-US" dirty="0"/>
              <a:t>- can be based on roles, functions, or authority.  e.g. definitions of roles and responsibilities, allocation of employees and vendors into project teams, formal committees tasked with a specific objective and standing meetings that regularly review a given topic</a:t>
            </a:r>
          </a:p>
          <a:p>
            <a:r>
              <a:rPr lang="en-US" b="1" dirty="0">
                <a:solidFill>
                  <a:srgbClr val="00B0F0"/>
                </a:solidFill>
              </a:rPr>
              <a:t>Processes</a:t>
            </a:r>
            <a:r>
              <a:rPr lang="en-US" dirty="0"/>
              <a:t> - enable completion of tasks and work assignments.  </a:t>
            </a:r>
          </a:p>
          <a:p>
            <a:r>
              <a:rPr lang="en-US" b="1" dirty="0">
                <a:solidFill>
                  <a:srgbClr val="00B0F0"/>
                </a:solidFill>
              </a:rPr>
              <a:t>Clarity on roles and responsibilities:</a:t>
            </a:r>
          </a:p>
          <a:p>
            <a:pPr marL="457200" lvl="1" indent="0">
              <a:buNone/>
            </a:pPr>
            <a:r>
              <a:rPr lang="en-US" dirty="0"/>
              <a:t>Ensure roles are understood and that the relevant: authority, accountability and responsibility is clear.</a:t>
            </a:r>
          </a:p>
          <a:p>
            <a:pPr lvl="1"/>
            <a:r>
              <a:rPr lang="en-US" b="1" dirty="0">
                <a:solidFill>
                  <a:srgbClr val="00B0F0"/>
                </a:solidFill>
              </a:rPr>
              <a:t>Authority</a:t>
            </a:r>
            <a:r>
              <a:rPr lang="en-US" dirty="0"/>
              <a:t> - right to make relevant decisions, establish or improve procedures, apply project resources, expend funds or give approvals</a:t>
            </a:r>
          </a:p>
          <a:p>
            <a:pPr lvl="1"/>
            <a:r>
              <a:rPr lang="en-US" b="1" dirty="0">
                <a:solidFill>
                  <a:srgbClr val="00B0F0"/>
                </a:solidFill>
              </a:rPr>
              <a:t>Accountability</a:t>
            </a:r>
            <a:r>
              <a:rPr lang="en-US" dirty="0"/>
              <a:t> - being answerable for an outcome</a:t>
            </a:r>
          </a:p>
          <a:p>
            <a:pPr lvl="1"/>
            <a:r>
              <a:rPr lang="en-US" b="1" dirty="0">
                <a:solidFill>
                  <a:srgbClr val="00B0F0"/>
                </a:solidFill>
              </a:rPr>
              <a:t>Responsibility</a:t>
            </a:r>
            <a:r>
              <a:rPr lang="en-US" dirty="0"/>
              <a:t> - conditions of being obligated to do or fulfil something, can be shared.</a:t>
            </a:r>
          </a:p>
          <a:p>
            <a:pPr marL="457200" lvl="1" indent="0">
              <a:buNone/>
            </a:pPr>
            <a:endParaRPr lang="en-US" dirty="0"/>
          </a:p>
          <a:p>
            <a:pPr marL="0" indent="0">
              <a:buNone/>
            </a:pPr>
            <a:r>
              <a:rPr lang="en-US" dirty="0"/>
              <a:t>(PMI, 2021, pp. 29-30)</a:t>
            </a:r>
          </a:p>
          <a:p>
            <a:endParaRPr lang="en-US" dirty="0"/>
          </a:p>
          <a:p>
            <a:endParaRPr lang="en-GB" dirty="0"/>
          </a:p>
        </p:txBody>
      </p:sp>
      <p:grpSp>
        <p:nvGrpSpPr>
          <p:cNvPr id="4" name="Group 3" descr="Team &amp; Organisation">
            <a:extLst>
              <a:ext uri="{FF2B5EF4-FFF2-40B4-BE49-F238E27FC236}">
                <a16:creationId xmlns:a16="http://schemas.microsoft.com/office/drawing/2014/main" id="{061C55B5-5F68-4210-BFD4-7F900DA0B0A8}"/>
              </a:ext>
            </a:extLst>
          </p:cNvPr>
          <p:cNvGrpSpPr/>
          <p:nvPr/>
        </p:nvGrpSpPr>
        <p:grpSpPr>
          <a:xfrm>
            <a:off x="1609042" y="121403"/>
            <a:ext cx="1449093" cy="1429852"/>
            <a:chOff x="16272" y="1522747"/>
            <a:chExt cx="1473265" cy="1537678"/>
          </a:xfrm>
        </p:grpSpPr>
        <p:sp>
          <p:nvSpPr>
            <p:cNvPr id="5" name="Oval 4">
              <a:extLst>
                <a:ext uri="{FF2B5EF4-FFF2-40B4-BE49-F238E27FC236}">
                  <a16:creationId xmlns:a16="http://schemas.microsoft.com/office/drawing/2014/main" id="{25B380A9-E42A-4DF5-B4B8-C25D96A8B52E}"/>
                </a:ext>
              </a:extLst>
            </p:cNvPr>
            <p:cNvSpPr/>
            <p:nvPr/>
          </p:nvSpPr>
          <p:spPr>
            <a:xfrm>
              <a:off x="18274" y="1522747"/>
              <a:ext cx="1471263" cy="1537678"/>
            </a:xfrm>
            <a:prstGeom prst="ellipse">
              <a:avLst/>
            </a:prstGeom>
            <a:solidFill>
              <a:srgbClr val="F880A7"/>
            </a:solidFill>
            <a:ln>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a:extLst>
                <a:ext uri="{FF2B5EF4-FFF2-40B4-BE49-F238E27FC236}">
                  <a16:creationId xmlns:a16="http://schemas.microsoft.com/office/drawing/2014/main" id="{4B5F99F6-B268-4AB1-9B09-3499287A972E}"/>
                </a:ext>
              </a:extLst>
            </p:cNvPr>
            <p:cNvSpPr txBox="1"/>
            <p:nvPr/>
          </p:nvSpPr>
          <p:spPr>
            <a:xfrm>
              <a:off x="16272" y="1600811"/>
              <a:ext cx="1462202" cy="628873"/>
            </a:xfrm>
            <a:prstGeom prst="rect">
              <a:avLst/>
            </a:prstGeom>
            <a:noFill/>
          </p:spPr>
          <p:txBody>
            <a:bodyPr wrap="square" rtlCol="0">
              <a:spAutoFit/>
            </a:bodyPr>
            <a:lstStyle/>
            <a:p>
              <a:pPr algn="ctr"/>
              <a:r>
                <a:rPr lang="en-GB" sz="1600" b="1" dirty="0">
                  <a:solidFill>
                    <a:schemeClr val="tx1">
                      <a:lumMod val="90000"/>
                      <a:lumOff val="10000"/>
                    </a:schemeClr>
                  </a:solidFill>
                  <a:latin typeface="Raleway" panose="020B0503030101060003" pitchFamily="34" charset="0"/>
                </a:rPr>
                <a:t>Team &amp;</a:t>
              </a:r>
              <a:endParaRPr lang="en-GB" sz="900" dirty="0">
                <a:solidFill>
                  <a:schemeClr val="tx1">
                    <a:lumMod val="90000"/>
                    <a:lumOff val="10000"/>
                  </a:schemeClr>
                </a:solidFill>
                <a:latin typeface="Raleway" panose="020B0503030101060003" pitchFamily="34" charset="0"/>
              </a:endParaRPr>
            </a:p>
            <a:p>
              <a:pPr algn="ctr"/>
              <a:r>
                <a:rPr lang="en-GB" sz="1600" b="1" dirty="0">
                  <a:solidFill>
                    <a:schemeClr val="tx1">
                      <a:lumMod val="90000"/>
                      <a:lumOff val="10000"/>
                    </a:schemeClr>
                  </a:solidFill>
                  <a:latin typeface="Raleway" panose="020B0503030101060003" pitchFamily="34" charset="0"/>
                </a:rPr>
                <a:t>Organisation </a:t>
              </a:r>
              <a:endParaRPr lang="en-GB" sz="900" dirty="0">
                <a:solidFill>
                  <a:schemeClr val="tx1">
                    <a:lumMod val="90000"/>
                    <a:lumOff val="10000"/>
                  </a:schemeClr>
                </a:solidFill>
                <a:latin typeface="Raleway" panose="020B0503030101060003" pitchFamily="34" charset="0"/>
              </a:endParaRPr>
            </a:p>
          </p:txBody>
        </p:sp>
        <p:pic>
          <p:nvPicPr>
            <p:cNvPr id="7" name="Graphic 6" descr="Resource">
              <a:extLst>
                <a:ext uri="{FF2B5EF4-FFF2-40B4-BE49-F238E27FC236}">
                  <a16:creationId xmlns:a16="http://schemas.microsoft.com/office/drawing/2014/main" id="{A45A8A2C-CF35-436B-9907-E7CB683737B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2937" y="2258230"/>
              <a:ext cx="632547" cy="632547"/>
            </a:xfrm>
            <a:prstGeom prst="rect">
              <a:avLst/>
            </a:prstGeom>
          </p:spPr>
        </p:pic>
      </p:grpSp>
    </p:spTree>
    <p:extLst>
      <p:ext uri="{BB962C8B-B14F-4D97-AF65-F5344CB8AC3E}">
        <p14:creationId xmlns:p14="http://schemas.microsoft.com/office/powerpoint/2010/main" val="1584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7869" y="88409"/>
            <a:ext cx="6057777" cy="1325562"/>
          </a:xfrm>
        </p:spPr>
        <p:txBody>
          <a:bodyPr>
            <a:normAutofit/>
          </a:bodyPr>
          <a:lstStyle/>
          <a:p>
            <a:r>
              <a:rPr lang="en-GB" sz="4000" dirty="0"/>
              <a:t>The impact of people on project performance</a:t>
            </a:r>
          </a:p>
        </p:txBody>
      </p:sp>
      <p:sp>
        <p:nvSpPr>
          <p:cNvPr id="3" name="Content Placeholder 2"/>
          <p:cNvSpPr>
            <a:spLocks noGrp="1"/>
          </p:cNvSpPr>
          <p:nvPr>
            <p:ph idx="1"/>
          </p:nvPr>
        </p:nvSpPr>
        <p:spPr>
          <a:xfrm>
            <a:off x="3714427" y="1749767"/>
            <a:ext cx="8136609" cy="5382116"/>
          </a:xfrm>
        </p:spPr>
        <p:txBody>
          <a:bodyPr>
            <a:normAutofit/>
          </a:bodyPr>
          <a:lstStyle/>
          <a:p>
            <a:pPr marL="0" indent="0">
              <a:buNone/>
            </a:pPr>
            <a:r>
              <a:rPr lang="en-GB" dirty="0"/>
              <a:t>Projects very often suffer from dysfunctional </a:t>
            </a:r>
            <a:br>
              <a:rPr lang="en-GB" dirty="0"/>
            </a:br>
            <a:r>
              <a:rPr lang="en-GB" dirty="0"/>
              <a:t>human behaviours e.g.</a:t>
            </a:r>
          </a:p>
          <a:p>
            <a:r>
              <a:rPr lang="en-GB" dirty="0"/>
              <a:t>Parkinson’s law </a:t>
            </a:r>
            <a:r>
              <a:rPr lang="en-US" dirty="0"/>
              <a:t>"work expands so as to fill the time available for its completion.“</a:t>
            </a:r>
          </a:p>
          <a:p>
            <a:endParaRPr lang="en-GB" dirty="0"/>
          </a:p>
          <a:p>
            <a:endParaRPr lang="en-GB" dirty="0"/>
          </a:p>
          <a:p>
            <a:r>
              <a:rPr lang="en-GB" dirty="0"/>
              <a:t>Student syndrome “</a:t>
            </a:r>
            <a:r>
              <a:rPr lang="en-US" dirty="0"/>
              <a:t>a phenomenon where people delay doing things until right before the deadline”</a:t>
            </a:r>
          </a:p>
        </p:txBody>
      </p:sp>
      <p:pic>
        <p:nvPicPr>
          <p:cNvPr id="4" name="Picture 3" descr="People's behaviours"/>
          <p:cNvPicPr>
            <a:picLocks noChangeAspect="1"/>
          </p:cNvPicPr>
          <p:nvPr/>
        </p:nvPicPr>
        <p:blipFill>
          <a:blip r:embed="rId2"/>
          <a:stretch>
            <a:fillRect/>
          </a:stretch>
        </p:blipFill>
        <p:spPr>
          <a:xfrm>
            <a:off x="7963211" y="133568"/>
            <a:ext cx="1377446" cy="1684859"/>
          </a:xfrm>
          <a:prstGeom prst="rect">
            <a:avLst/>
          </a:prstGeom>
          <a:ln>
            <a:solidFill>
              <a:schemeClr val="tx1"/>
            </a:solidFill>
          </a:ln>
        </p:spPr>
      </p:pic>
      <p:pic>
        <p:nvPicPr>
          <p:cNvPr id="7" name="Picture 6" descr="Parkinson's Law">
            <a:extLst>
              <a:ext uri="{FF2B5EF4-FFF2-40B4-BE49-F238E27FC236}">
                <a16:creationId xmlns:a16="http://schemas.microsoft.com/office/drawing/2014/main" id="{87163FF3-7A5F-4DCA-BA5F-F33C5754B717}"/>
              </a:ext>
            </a:extLst>
          </p:cNvPr>
          <p:cNvPicPr>
            <a:picLocks noChangeAspect="1"/>
          </p:cNvPicPr>
          <p:nvPr/>
        </p:nvPicPr>
        <p:blipFill>
          <a:blip r:embed="rId3"/>
          <a:stretch>
            <a:fillRect/>
          </a:stretch>
        </p:blipFill>
        <p:spPr>
          <a:xfrm>
            <a:off x="2050037" y="2261906"/>
            <a:ext cx="1216031" cy="1809907"/>
          </a:xfrm>
          <a:prstGeom prst="rect">
            <a:avLst/>
          </a:prstGeom>
        </p:spPr>
      </p:pic>
      <p:pic>
        <p:nvPicPr>
          <p:cNvPr id="13" name="Picture 12" descr="Student syndrome">
            <a:extLst>
              <a:ext uri="{FF2B5EF4-FFF2-40B4-BE49-F238E27FC236}">
                <a16:creationId xmlns:a16="http://schemas.microsoft.com/office/drawing/2014/main" id="{20C78E79-5DB5-44C0-84AE-82D7388658B9}"/>
              </a:ext>
            </a:extLst>
          </p:cNvPr>
          <p:cNvPicPr>
            <a:picLocks noChangeAspect="1"/>
          </p:cNvPicPr>
          <p:nvPr/>
        </p:nvPicPr>
        <p:blipFill>
          <a:blip r:embed="rId4"/>
          <a:stretch>
            <a:fillRect/>
          </a:stretch>
        </p:blipFill>
        <p:spPr>
          <a:xfrm>
            <a:off x="60320" y="4316239"/>
            <a:ext cx="3654107" cy="1809907"/>
          </a:xfrm>
          <a:prstGeom prst="rect">
            <a:avLst/>
          </a:prstGeom>
        </p:spPr>
      </p:pic>
    </p:spTree>
    <p:extLst>
      <p:ext uri="{BB962C8B-B14F-4D97-AF65-F5344CB8AC3E}">
        <p14:creationId xmlns:p14="http://schemas.microsoft.com/office/powerpoint/2010/main" val="237010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behaviours…</a:t>
            </a:r>
          </a:p>
        </p:txBody>
      </p:sp>
      <p:sp>
        <p:nvSpPr>
          <p:cNvPr id="3" name="Content Placeholder 2"/>
          <p:cNvSpPr>
            <a:spLocks noGrp="1"/>
          </p:cNvSpPr>
          <p:nvPr>
            <p:ph idx="1"/>
          </p:nvPr>
        </p:nvSpPr>
        <p:spPr/>
        <p:txBody>
          <a:bodyPr>
            <a:normAutofit fontScale="92500" lnSpcReduction="10000"/>
          </a:bodyPr>
          <a:lstStyle/>
          <a:p>
            <a:r>
              <a:rPr lang="en-GB" dirty="0"/>
              <a:t>Difficulty in estimating durations (uncertainties)</a:t>
            </a:r>
          </a:p>
          <a:p>
            <a:r>
              <a:rPr lang="en-GB" dirty="0"/>
              <a:t>Exaggerating the need for contingency (safety) on tasks</a:t>
            </a:r>
          </a:p>
          <a:p>
            <a:r>
              <a:rPr lang="en-GB" dirty="0"/>
              <a:t>Latest start dates can encourage people to start tasks then – the whole network becomes a critical path</a:t>
            </a:r>
          </a:p>
          <a:p>
            <a:r>
              <a:rPr lang="en-GB" dirty="0"/>
              <a:t>Sometimes, we ignore resource constraints until too late</a:t>
            </a:r>
          </a:p>
          <a:p>
            <a:r>
              <a:rPr lang="en-GB" dirty="0"/>
              <a:t>Most people do not multi-task as well as they think</a:t>
            </a:r>
          </a:p>
          <a:p>
            <a:r>
              <a:rPr lang="en-GB" dirty="0"/>
              <a:t>People very often tell senior managers what they want to hear</a:t>
            </a:r>
          </a:p>
          <a:p>
            <a:r>
              <a:rPr lang="en-GB" sz="4000" b="1" dirty="0">
                <a:solidFill>
                  <a:srgbClr val="00B0F0"/>
                </a:solidFill>
              </a:rPr>
              <a:t>….All this can make Critical Path Analysis not work</a:t>
            </a:r>
          </a:p>
          <a:p>
            <a:endParaRPr lang="en-GB" dirty="0"/>
          </a:p>
        </p:txBody>
      </p:sp>
    </p:spTree>
    <p:extLst>
      <p:ext uri="{BB962C8B-B14F-4D97-AF65-F5344CB8AC3E}">
        <p14:creationId xmlns:p14="http://schemas.microsoft.com/office/powerpoint/2010/main" val="413592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GB" dirty="0"/>
            </a:br>
            <a:r>
              <a:rPr lang="en-GB" dirty="0"/>
              <a:t>Network analysis</a:t>
            </a:r>
          </a:p>
        </p:txBody>
      </p:sp>
      <p:sp>
        <p:nvSpPr>
          <p:cNvPr id="52" name="TextBox 51"/>
          <p:cNvSpPr txBox="1"/>
          <p:nvPr/>
        </p:nvSpPr>
        <p:spPr>
          <a:xfrm>
            <a:off x="2711009" y="1863238"/>
            <a:ext cx="1552247"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A</a:t>
            </a:r>
          </a:p>
          <a:p>
            <a:pPr algn="ctr"/>
            <a:r>
              <a:rPr lang="en-GB" dirty="0">
                <a:latin typeface="Raleway" panose="020B0503030101060003" pitchFamily="34" charset="0"/>
              </a:rPr>
              <a:t>10d</a:t>
            </a:r>
          </a:p>
        </p:txBody>
      </p:sp>
      <p:sp>
        <p:nvSpPr>
          <p:cNvPr id="53" name="TextBox 52"/>
          <p:cNvSpPr txBox="1"/>
          <p:nvPr/>
        </p:nvSpPr>
        <p:spPr>
          <a:xfrm>
            <a:off x="4700127" y="1863238"/>
            <a:ext cx="1043387"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B</a:t>
            </a:r>
          </a:p>
          <a:p>
            <a:pPr algn="ctr"/>
            <a:r>
              <a:rPr lang="en-GB" dirty="0">
                <a:latin typeface="Raleway" panose="020B0503030101060003" pitchFamily="34" charset="0"/>
              </a:rPr>
              <a:t>6d</a:t>
            </a:r>
          </a:p>
        </p:txBody>
      </p:sp>
      <p:sp>
        <p:nvSpPr>
          <p:cNvPr id="54" name="TextBox 53"/>
          <p:cNvSpPr txBox="1"/>
          <p:nvPr/>
        </p:nvSpPr>
        <p:spPr>
          <a:xfrm>
            <a:off x="6451436" y="1863238"/>
            <a:ext cx="1552247"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C</a:t>
            </a:r>
          </a:p>
          <a:p>
            <a:pPr algn="ctr"/>
            <a:r>
              <a:rPr lang="en-GB" dirty="0">
                <a:latin typeface="Raleway" panose="020B0503030101060003" pitchFamily="34" charset="0"/>
              </a:rPr>
              <a:t>10d</a:t>
            </a:r>
          </a:p>
        </p:txBody>
      </p:sp>
      <p:cxnSp>
        <p:nvCxnSpPr>
          <p:cNvPr id="55" name="Straight Arrow Connector 54">
            <a:extLst>
              <a:ext uri="{C183D7F6-B498-43B3-948B-1728B52AA6E4}">
                <adec:decorative xmlns:adec="http://schemas.microsoft.com/office/drawing/2017/decorative" val="1"/>
              </a:ext>
            </a:extLst>
          </p:cNvPr>
          <p:cNvCxnSpPr>
            <a:stCxn id="52" idx="3"/>
            <a:endCxn id="53" idx="1"/>
          </p:cNvCxnSpPr>
          <p:nvPr/>
        </p:nvCxnSpPr>
        <p:spPr>
          <a:xfrm>
            <a:off x="4263256" y="2186404"/>
            <a:ext cx="436871"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C183D7F6-B498-43B3-948B-1728B52AA6E4}">
                <adec:decorative xmlns:adec="http://schemas.microsoft.com/office/drawing/2017/decorative" val="1"/>
              </a:ext>
            </a:extLst>
          </p:cNvPr>
          <p:cNvCxnSpPr/>
          <p:nvPr/>
        </p:nvCxnSpPr>
        <p:spPr>
          <a:xfrm>
            <a:off x="5743513" y="2188398"/>
            <a:ext cx="707922"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746918" y="3066814"/>
            <a:ext cx="919400"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D</a:t>
            </a:r>
          </a:p>
          <a:p>
            <a:pPr algn="ctr"/>
            <a:r>
              <a:rPr lang="en-GB" dirty="0">
                <a:latin typeface="Raleway" panose="020B0503030101060003" pitchFamily="34" charset="0"/>
              </a:rPr>
              <a:t>6d</a:t>
            </a:r>
          </a:p>
        </p:txBody>
      </p:sp>
      <p:sp>
        <p:nvSpPr>
          <p:cNvPr id="58" name="TextBox 57"/>
          <p:cNvSpPr txBox="1"/>
          <p:nvPr/>
        </p:nvSpPr>
        <p:spPr>
          <a:xfrm>
            <a:off x="4067281" y="3066814"/>
            <a:ext cx="1676233"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E</a:t>
            </a:r>
          </a:p>
          <a:p>
            <a:pPr algn="ctr"/>
            <a:r>
              <a:rPr lang="en-GB" dirty="0">
                <a:latin typeface="Raleway" panose="020B0503030101060003" pitchFamily="34" charset="0"/>
              </a:rPr>
              <a:t>10d</a:t>
            </a:r>
          </a:p>
        </p:txBody>
      </p:sp>
      <p:sp>
        <p:nvSpPr>
          <p:cNvPr id="59" name="TextBox 58"/>
          <p:cNvSpPr txBox="1"/>
          <p:nvPr/>
        </p:nvSpPr>
        <p:spPr>
          <a:xfrm>
            <a:off x="6451436" y="3066814"/>
            <a:ext cx="857407" cy="923330"/>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F</a:t>
            </a:r>
          </a:p>
          <a:p>
            <a:pPr algn="ctr"/>
            <a:r>
              <a:rPr lang="en-GB" dirty="0">
                <a:latin typeface="Raleway" panose="020B0503030101060003" pitchFamily="34" charset="0"/>
              </a:rPr>
              <a:t>5d</a:t>
            </a:r>
          </a:p>
        </p:txBody>
      </p:sp>
      <p:cxnSp>
        <p:nvCxnSpPr>
          <p:cNvPr id="60" name="Straight Arrow Connector 59">
            <a:extLst>
              <a:ext uri="{C183D7F6-B498-43B3-948B-1728B52AA6E4}">
                <adec:decorative xmlns:adec="http://schemas.microsoft.com/office/drawing/2017/decorative" val="1"/>
              </a:ext>
            </a:extLst>
          </p:cNvPr>
          <p:cNvCxnSpPr>
            <a:stCxn id="57" idx="3"/>
            <a:endCxn id="58" idx="1"/>
          </p:cNvCxnSpPr>
          <p:nvPr/>
        </p:nvCxnSpPr>
        <p:spPr>
          <a:xfrm>
            <a:off x="3666318" y="3389980"/>
            <a:ext cx="400963"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C183D7F6-B498-43B3-948B-1728B52AA6E4}">
                <adec:decorative xmlns:adec="http://schemas.microsoft.com/office/drawing/2017/decorative" val="1"/>
              </a:ext>
            </a:extLst>
          </p:cNvPr>
          <p:cNvCxnSpPr/>
          <p:nvPr/>
        </p:nvCxnSpPr>
        <p:spPr>
          <a:xfrm>
            <a:off x="5743513" y="3394682"/>
            <a:ext cx="707922"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823517" y="4271107"/>
            <a:ext cx="1009807"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G</a:t>
            </a:r>
          </a:p>
          <a:p>
            <a:pPr algn="ctr"/>
            <a:r>
              <a:rPr lang="en-GB" dirty="0">
                <a:latin typeface="Raleway" panose="020B0503030101060003" pitchFamily="34" charset="0"/>
              </a:rPr>
              <a:t>6d</a:t>
            </a:r>
          </a:p>
        </p:txBody>
      </p:sp>
      <p:sp>
        <p:nvSpPr>
          <p:cNvPr id="63" name="TextBox 62"/>
          <p:cNvSpPr txBox="1"/>
          <p:nvPr/>
        </p:nvSpPr>
        <p:spPr>
          <a:xfrm>
            <a:off x="3266028" y="4271107"/>
            <a:ext cx="1017892"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H</a:t>
            </a:r>
          </a:p>
          <a:p>
            <a:pPr algn="ctr"/>
            <a:r>
              <a:rPr lang="en-GB" dirty="0">
                <a:latin typeface="Raleway" panose="020B0503030101060003" pitchFamily="34" charset="0"/>
              </a:rPr>
              <a:t>4d</a:t>
            </a:r>
          </a:p>
        </p:txBody>
      </p:sp>
      <p:sp>
        <p:nvSpPr>
          <p:cNvPr id="64" name="TextBox 63"/>
          <p:cNvSpPr txBox="1"/>
          <p:nvPr/>
        </p:nvSpPr>
        <p:spPr>
          <a:xfrm>
            <a:off x="4720205" y="4271107"/>
            <a:ext cx="940398"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I</a:t>
            </a:r>
          </a:p>
          <a:p>
            <a:pPr algn="ctr"/>
            <a:r>
              <a:rPr lang="en-GB" dirty="0">
                <a:latin typeface="Raleway" panose="020B0503030101060003" pitchFamily="34" charset="0"/>
              </a:rPr>
              <a:t>6d</a:t>
            </a:r>
          </a:p>
        </p:txBody>
      </p:sp>
      <p:cxnSp>
        <p:nvCxnSpPr>
          <p:cNvPr id="65" name="Straight Arrow Connector 64">
            <a:extLst>
              <a:ext uri="{C183D7F6-B498-43B3-948B-1728B52AA6E4}">
                <adec:decorative xmlns:adec="http://schemas.microsoft.com/office/drawing/2017/decorative" val="1"/>
              </a:ext>
            </a:extLst>
          </p:cNvPr>
          <p:cNvCxnSpPr>
            <a:cxnSpLocks/>
            <a:stCxn id="62" idx="3"/>
            <a:endCxn id="63" idx="1"/>
          </p:cNvCxnSpPr>
          <p:nvPr/>
        </p:nvCxnSpPr>
        <p:spPr>
          <a:xfrm>
            <a:off x="2833324" y="4594273"/>
            <a:ext cx="432704"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C183D7F6-B498-43B3-948B-1728B52AA6E4}">
                <adec:decorative xmlns:adec="http://schemas.microsoft.com/office/drawing/2017/decorative" val="1"/>
              </a:ext>
            </a:extLst>
          </p:cNvPr>
          <p:cNvCxnSpPr>
            <a:cxnSpLocks/>
            <a:stCxn id="63" idx="3"/>
          </p:cNvCxnSpPr>
          <p:nvPr/>
        </p:nvCxnSpPr>
        <p:spPr>
          <a:xfrm flipV="1">
            <a:off x="4283920" y="4589747"/>
            <a:ext cx="436286" cy="4526"/>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5978903" y="4271107"/>
            <a:ext cx="901236"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J</a:t>
            </a:r>
          </a:p>
          <a:p>
            <a:pPr algn="ctr"/>
            <a:r>
              <a:rPr lang="en-GB" dirty="0">
                <a:latin typeface="Raleway" panose="020B0503030101060003" pitchFamily="34" charset="0"/>
              </a:rPr>
              <a:t>5d</a:t>
            </a:r>
          </a:p>
        </p:txBody>
      </p:sp>
      <p:sp>
        <p:nvSpPr>
          <p:cNvPr id="68" name="TextBox 67"/>
          <p:cNvSpPr txBox="1"/>
          <p:nvPr/>
        </p:nvSpPr>
        <p:spPr>
          <a:xfrm>
            <a:off x="7308843" y="4271107"/>
            <a:ext cx="1376683"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K</a:t>
            </a:r>
          </a:p>
          <a:p>
            <a:pPr algn="ctr"/>
            <a:r>
              <a:rPr lang="en-GB" dirty="0">
                <a:latin typeface="Raleway" panose="020B0503030101060003" pitchFamily="34" charset="0"/>
              </a:rPr>
              <a:t>11d</a:t>
            </a:r>
          </a:p>
        </p:txBody>
      </p:sp>
      <p:cxnSp>
        <p:nvCxnSpPr>
          <p:cNvPr id="69" name="Straight Arrow Connector 68">
            <a:extLst>
              <a:ext uri="{C183D7F6-B498-43B3-948B-1728B52AA6E4}">
                <adec:decorative xmlns:adec="http://schemas.microsoft.com/office/drawing/2017/decorative" val="1"/>
              </a:ext>
            </a:extLst>
          </p:cNvPr>
          <p:cNvCxnSpPr>
            <a:cxnSpLocks/>
            <a:stCxn id="64" idx="3"/>
            <a:endCxn id="67" idx="1"/>
          </p:cNvCxnSpPr>
          <p:nvPr/>
        </p:nvCxnSpPr>
        <p:spPr>
          <a:xfrm>
            <a:off x="5660603" y="4594273"/>
            <a:ext cx="318300"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C183D7F6-B498-43B3-948B-1728B52AA6E4}">
                <adec:decorative xmlns:adec="http://schemas.microsoft.com/office/drawing/2017/decorative" val="1"/>
              </a:ext>
            </a:extLst>
          </p:cNvPr>
          <p:cNvCxnSpPr>
            <a:cxnSpLocks/>
            <a:stCxn id="67" idx="3"/>
            <a:endCxn id="68" idx="1"/>
          </p:cNvCxnSpPr>
          <p:nvPr/>
        </p:nvCxnSpPr>
        <p:spPr>
          <a:xfrm>
            <a:off x="6880139" y="4594273"/>
            <a:ext cx="428704" cy="0"/>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9033019" y="3008849"/>
            <a:ext cx="1552247" cy="646331"/>
          </a:xfrm>
          <a:prstGeom prst="rect">
            <a:avLst/>
          </a:prstGeom>
          <a:solidFill>
            <a:schemeClr val="tx1">
              <a:lumMod val="10000"/>
              <a:lumOff val="90000"/>
            </a:schemeClr>
          </a:solidFill>
          <a:ln>
            <a:solidFill>
              <a:schemeClr val="tx1"/>
            </a:solidFill>
          </a:ln>
        </p:spPr>
        <p:txBody>
          <a:bodyPr wrap="square" rtlCol="0">
            <a:spAutoFit/>
          </a:bodyPr>
          <a:lstStyle/>
          <a:p>
            <a:pPr algn="ctr"/>
            <a:r>
              <a:rPr lang="en-GB" dirty="0">
                <a:latin typeface="Raleway" panose="020B0503030101060003" pitchFamily="34" charset="0"/>
              </a:rPr>
              <a:t>Task L</a:t>
            </a:r>
          </a:p>
          <a:p>
            <a:pPr algn="ctr"/>
            <a:r>
              <a:rPr lang="en-GB" dirty="0">
                <a:latin typeface="Raleway" panose="020B0503030101060003" pitchFamily="34" charset="0"/>
              </a:rPr>
              <a:t>10d</a:t>
            </a:r>
          </a:p>
        </p:txBody>
      </p:sp>
      <p:cxnSp>
        <p:nvCxnSpPr>
          <p:cNvPr id="72" name="Straight Arrow Connector 71">
            <a:extLst>
              <a:ext uri="{C183D7F6-B498-43B3-948B-1728B52AA6E4}">
                <adec:decorative xmlns:adec="http://schemas.microsoft.com/office/drawing/2017/decorative" val="1"/>
              </a:ext>
            </a:extLst>
          </p:cNvPr>
          <p:cNvCxnSpPr>
            <a:stCxn id="54" idx="3"/>
            <a:endCxn id="71" idx="1"/>
          </p:cNvCxnSpPr>
          <p:nvPr/>
        </p:nvCxnSpPr>
        <p:spPr>
          <a:xfrm>
            <a:off x="8003683" y="2186404"/>
            <a:ext cx="1029336" cy="1145611"/>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C183D7F6-B498-43B3-948B-1728B52AA6E4}">
                <adec:decorative xmlns:adec="http://schemas.microsoft.com/office/drawing/2017/decorative" val="1"/>
              </a:ext>
            </a:extLst>
          </p:cNvPr>
          <p:cNvCxnSpPr>
            <a:stCxn id="59" idx="3"/>
            <a:endCxn id="71" idx="1"/>
          </p:cNvCxnSpPr>
          <p:nvPr/>
        </p:nvCxnSpPr>
        <p:spPr>
          <a:xfrm flipV="1">
            <a:off x="7308843" y="3332015"/>
            <a:ext cx="1724176" cy="196464"/>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C183D7F6-B498-43B3-948B-1728B52AA6E4}">
                <adec:decorative xmlns:adec="http://schemas.microsoft.com/office/drawing/2017/decorative" val="1"/>
              </a:ext>
            </a:extLst>
          </p:cNvPr>
          <p:cNvCxnSpPr>
            <a:stCxn id="68" idx="3"/>
            <a:endCxn id="71" idx="1"/>
          </p:cNvCxnSpPr>
          <p:nvPr/>
        </p:nvCxnSpPr>
        <p:spPr>
          <a:xfrm flipV="1">
            <a:off x="8685526" y="3332015"/>
            <a:ext cx="347493" cy="1262258"/>
          </a:xfrm>
          <a:prstGeom prst="straightConnector1">
            <a:avLst/>
          </a:prstGeom>
          <a:ln w="2857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85" name="Group 84">
            <a:extLst>
              <a:ext uri="{C183D7F6-B498-43B3-948B-1728B52AA6E4}">
                <adec:decorative xmlns:adec="http://schemas.microsoft.com/office/drawing/2017/decorative" val="1"/>
              </a:ext>
            </a:extLst>
          </p:cNvPr>
          <p:cNvGrpSpPr/>
          <p:nvPr/>
        </p:nvGrpSpPr>
        <p:grpSpPr>
          <a:xfrm>
            <a:off x="1823517" y="3875759"/>
            <a:ext cx="8531333" cy="1234860"/>
            <a:chOff x="299516" y="3875759"/>
            <a:chExt cx="8531333" cy="1234860"/>
          </a:xfrm>
        </p:grpSpPr>
        <p:cxnSp>
          <p:nvCxnSpPr>
            <p:cNvPr id="78" name="Straight Connector 77"/>
            <p:cNvCxnSpPr/>
            <p:nvPr/>
          </p:nvCxnSpPr>
          <p:spPr>
            <a:xfrm flipV="1">
              <a:off x="299516" y="5085567"/>
              <a:ext cx="6953054" cy="25052"/>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7590773" y="3875759"/>
              <a:ext cx="1240076" cy="9059"/>
            </a:xfrm>
            <a:prstGeom prst="straightConnector1">
              <a:avLst/>
            </a:pr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V="1">
              <a:off x="7252570" y="3884819"/>
              <a:ext cx="338203" cy="1200748"/>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86" name="Rectangle 85"/>
          <p:cNvSpPr/>
          <p:nvPr/>
        </p:nvSpPr>
        <p:spPr>
          <a:xfrm>
            <a:off x="987971" y="5532252"/>
            <a:ext cx="8404865" cy="523220"/>
          </a:xfrm>
          <a:prstGeom prst="rect">
            <a:avLst/>
          </a:prstGeom>
        </p:spPr>
        <p:txBody>
          <a:bodyPr wrap="none">
            <a:spAutoFit/>
          </a:bodyPr>
          <a:lstStyle/>
          <a:p>
            <a:r>
              <a:rPr lang="en-GB" sz="2800" dirty="0">
                <a:latin typeface="Raleway" panose="020B0503030101060003" pitchFamily="34" charset="0"/>
              </a:rPr>
              <a:t>All perfectly logical – planned duration of 42 days</a:t>
            </a:r>
          </a:p>
        </p:txBody>
      </p:sp>
    </p:spTree>
    <p:extLst>
      <p:ext uri="{BB962C8B-B14F-4D97-AF65-F5344CB8AC3E}">
        <p14:creationId xmlns:p14="http://schemas.microsoft.com/office/powerpoint/2010/main" val="243961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1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Custom 1">
      <a:majorFont>
        <a:latin typeface="Arial Nova"/>
        <a:ea typeface=""/>
        <a:cs typeface=""/>
      </a:majorFont>
      <a:minorFont>
        <a:latin typeface="Raleway"/>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50005E63-F00A-C84E-98A0-085BB74068A2}" vid="{F9EAC4CD-7EB4-3E44-B4D4-3B5A20E17EAE}"/>
    </a:ext>
  </a:extLst>
</a:theme>
</file>

<file path=ppt/theme/theme2.xml><?xml version="1.0" encoding="utf-8"?>
<a:theme xmlns:a="http://schemas.openxmlformats.org/drawingml/2006/main" name="2_ARU Brand">
  <a:themeElements>
    <a:clrScheme name="ARU">
      <a:dk1>
        <a:srgbClr val="061D48"/>
      </a:dk1>
      <a:lt1>
        <a:srgbClr val="FFD000"/>
      </a:lt1>
      <a:dk2>
        <a:srgbClr val="061D48"/>
      </a:dk2>
      <a:lt2>
        <a:srgbClr val="FFD000"/>
      </a:lt2>
      <a:accent1>
        <a:srgbClr val="CF4520"/>
      </a:accent1>
      <a:accent2>
        <a:srgbClr val="A6093C"/>
      </a:accent2>
      <a:accent3>
        <a:srgbClr val="5C068C"/>
      </a:accent3>
      <a:accent4>
        <a:srgbClr val="0077C8"/>
      </a:accent4>
      <a:accent5>
        <a:srgbClr val="008578"/>
      </a:accent5>
      <a:accent6>
        <a:srgbClr val="FFFFFF"/>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U Brand" id="{50005E63-F00A-C84E-98A0-085BB74068A2}" vid="{F9EAC4CD-7EB4-3E44-B4D4-3B5A20E17E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C940401B443446950E83787B62815D" ma:contentTypeVersion="5" ma:contentTypeDescription="Create a new document." ma:contentTypeScope="" ma:versionID="d5b7d351903ac6cb4e6c00566e8b6683">
  <xsd:schema xmlns:xsd="http://www.w3.org/2001/XMLSchema" xmlns:xs="http://www.w3.org/2001/XMLSchema" xmlns:p="http://schemas.microsoft.com/office/2006/metadata/properties" xmlns:ns3="dd5d29e2-e009-49d8-a581-e6c7b528f0f3" xmlns:ns4="6b494f05-939f-47b7-827f-de1e15f7b078" targetNamespace="http://schemas.microsoft.com/office/2006/metadata/properties" ma:root="true" ma:fieldsID="b3a807e8ba4643c29ccbbe35bdf094a3" ns3:_="" ns4:_="">
    <xsd:import namespace="dd5d29e2-e009-49d8-a581-e6c7b528f0f3"/>
    <xsd:import namespace="6b494f05-939f-47b7-827f-de1e15f7b07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5d29e2-e009-49d8-a581-e6c7b528f0f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494f05-939f-47b7-827f-de1e15f7b07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F45CAA-507D-422F-BC89-999B44F492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5d29e2-e009-49d8-a581-e6c7b528f0f3"/>
    <ds:schemaRef ds:uri="6b494f05-939f-47b7-827f-de1e15f7b0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F7E234-434A-497A-B985-8D335F24F886}">
  <ds:schemaRefs>
    <ds:schemaRef ds:uri="http://schemas.microsoft.com/sharepoint/v3/contenttype/forms"/>
  </ds:schemaRefs>
</ds:datastoreItem>
</file>

<file path=customXml/itemProps3.xml><?xml version="1.0" encoding="utf-8"?>
<ds:datastoreItem xmlns:ds="http://schemas.openxmlformats.org/officeDocument/2006/customXml" ds:itemID="{E257BF9D-84DD-404E-948C-60EA1E7CFEAC}">
  <ds:schemaRefs>
    <ds:schemaRef ds:uri="6b494f05-939f-47b7-827f-de1e15f7b078"/>
    <ds:schemaRef ds:uri="http://schemas.openxmlformats.org/package/2006/metadata/core-properties"/>
    <ds:schemaRef ds:uri="http://www.w3.org/XML/1998/namespace"/>
    <ds:schemaRef ds:uri="http://purl.org/dc/elements/1.1/"/>
    <ds:schemaRef ds:uri="http://schemas.microsoft.com/office/2006/documentManagement/types"/>
    <ds:schemaRef ds:uri="dd5d29e2-e009-49d8-a581-e6c7b528f0f3"/>
    <ds:schemaRef ds:uri="http://purl.org/dc/terms/"/>
    <ds:schemaRef ds:uri="http://schemas.microsoft.com/office/2006/metadata/properti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TotalTime>
  <Words>3090</Words>
  <Application>Microsoft Office PowerPoint</Application>
  <PresentationFormat>Widescreen</PresentationFormat>
  <Paragraphs>699</Paragraphs>
  <Slides>46</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46</vt:i4>
      </vt:variant>
    </vt:vector>
  </HeadingPairs>
  <TitlesOfParts>
    <vt:vector size="58" baseType="lpstr">
      <vt:lpstr>Arial</vt:lpstr>
      <vt:lpstr>Arial Narrow</vt:lpstr>
      <vt:lpstr>Arial Nova</vt:lpstr>
      <vt:lpstr>ARU Raisonne DemiBold</vt:lpstr>
      <vt:lpstr>Avenir Next LT Pro</vt:lpstr>
      <vt:lpstr>Calibri</vt:lpstr>
      <vt:lpstr>Georgia</vt:lpstr>
      <vt:lpstr>Helv</vt:lpstr>
      <vt:lpstr>Raleway</vt:lpstr>
      <vt:lpstr>Wingdings</vt:lpstr>
      <vt:lpstr>1_ARU Brand</vt:lpstr>
      <vt:lpstr>2_ARU Brand</vt:lpstr>
      <vt:lpstr>Session 9:  Managing Deployment: Teams, Critical Chain and Communication </vt:lpstr>
      <vt:lpstr>Session Overview</vt:lpstr>
      <vt:lpstr>Project Teams</vt:lpstr>
      <vt:lpstr>Project Teams</vt:lpstr>
      <vt:lpstr>Recap (from week 2): Project Governance and Internal Project  Team (adapted from Maylor, 2017, pp. 62)</vt:lpstr>
      <vt:lpstr>Things to have in place, to aid team collaboration…</vt:lpstr>
      <vt:lpstr>The impact of people on project performance</vt:lpstr>
      <vt:lpstr>More behaviours…</vt:lpstr>
      <vt:lpstr> Network analysis</vt:lpstr>
      <vt:lpstr> The same project as a Gantt chart</vt:lpstr>
      <vt:lpstr> Task deadline scheduling</vt:lpstr>
      <vt:lpstr>Shouldn’t early and late finishes balance out? </vt:lpstr>
      <vt:lpstr>Converging Tasks tied to schedule dates </vt:lpstr>
      <vt:lpstr>Critical Chain Management</vt:lpstr>
      <vt:lpstr>Critical Chain Project Management</vt:lpstr>
      <vt:lpstr>The CCPM approach – more flexible</vt:lpstr>
      <vt:lpstr>Steps in Critical Chain Management</vt:lpstr>
      <vt:lpstr>1. Identify the constraint (s)</vt:lpstr>
      <vt:lpstr>Contingencies (safety/extra) time not added to tasks </vt:lpstr>
      <vt:lpstr>Tasks are completed as soon as possible</vt:lpstr>
      <vt:lpstr>CCPM Project-Level Contingency </vt:lpstr>
      <vt:lpstr>What if a task finishes late?</vt:lpstr>
      <vt:lpstr>What if some tasks finish late  and some early?</vt:lpstr>
      <vt:lpstr>1. Identify what is causing the bottleneck</vt:lpstr>
      <vt:lpstr>Critical Path – logical cause of bottleneck</vt:lpstr>
      <vt:lpstr>Resources are another likely source of bottleneck</vt:lpstr>
      <vt:lpstr>Multi-tasking – the illusion of productivity?</vt:lpstr>
      <vt:lpstr>Resource conflicts and multi-tasking</vt:lpstr>
      <vt:lpstr>2. Exploit the bottleneck</vt:lpstr>
      <vt:lpstr>Resource smoothing or levelling</vt:lpstr>
      <vt:lpstr>3. Subordinate</vt:lpstr>
      <vt:lpstr>4. Elevate</vt:lpstr>
      <vt:lpstr>5. Inertia - Repeat</vt:lpstr>
      <vt:lpstr>Communication</vt:lpstr>
      <vt:lpstr>Communication with your team and stakeholders</vt:lpstr>
      <vt:lpstr>Communication Networks</vt:lpstr>
      <vt:lpstr>Barriers to Effective Communication</vt:lpstr>
      <vt:lpstr>Listening Skills</vt:lpstr>
      <vt:lpstr>Giving Feedback to your Project Team</vt:lpstr>
      <vt:lpstr>Developing Effective Feedback Skills</vt:lpstr>
      <vt:lpstr>Communicating with Stakeholder Power/Interest Grid</vt:lpstr>
      <vt:lpstr>How do I find out who my stakeholders are? FINDING STAKEHOLDERS </vt:lpstr>
      <vt:lpstr>How do I get them (even the awkward ones) to engage? – ENGAGING COMMITMENT</vt:lpstr>
      <vt:lpstr>How do I find out what they will do to get in my way? – GUESSING MOTIVATIONS AND PREDICTING BEHAVIOUR</vt:lpstr>
      <vt:lpstr>Who are the real show stoppers and how do I prevent them from stopping the show? – HIGHLIGHTING RISKS </vt:lpstr>
      <vt:lpstr>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PM&amp;I PC 09 Managing Deployment Manage Teams, Communications and Quality</dc:title>
  <dc:creator>Helen.Benton@aru.ac.uk</dc:creator>
  <cp:lastModifiedBy>Andre Samuel</cp:lastModifiedBy>
  <cp:revision>204</cp:revision>
  <dcterms:created xsi:type="dcterms:W3CDTF">2019-04-25T11:00:23Z</dcterms:created>
  <dcterms:modified xsi:type="dcterms:W3CDTF">2022-04-01T18:47:49Z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0x0101002DC940401B443446950E83787B62815D</vt:lpwstr>
  </property>
</Properties>
</file>